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omments/comment1.xml" ContentType="application/vnd.openxmlformats-officedocument.presentationml.comment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92" r:id="rId1"/>
  </p:sldMasterIdLst>
  <p:notesMasterIdLst>
    <p:notesMasterId r:id="rId30"/>
  </p:notesMasterIdLst>
  <p:sldIdLst>
    <p:sldId id="257" r:id="rId2"/>
    <p:sldId id="305" r:id="rId3"/>
    <p:sldId id="287" r:id="rId4"/>
    <p:sldId id="263" r:id="rId5"/>
    <p:sldId id="289" r:id="rId6"/>
    <p:sldId id="322" r:id="rId7"/>
    <p:sldId id="316" r:id="rId8"/>
    <p:sldId id="317" r:id="rId9"/>
    <p:sldId id="320" r:id="rId10"/>
    <p:sldId id="323" r:id="rId11"/>
    <p:sldId id="277" r:id="rId12"/>
    <p:sldId id="295" r:id="rId13"/>
    <p:sldId id="327" r:id="rId14"/>
    <p:sldId id="279" r:id="rId15"/>
    <p:sldId id="307" r:id="rId16"/>
    <p:sldId id="319" r:id="rId17"/>
    <p:sldId id="328" r:id="rId18"/>
    <p:sldId id="308" r:id="rId19"/>
    <p:sldId id="309" r:id="rId20"/>
    <p:sldId id="310" r:id="rId21"/>
    <p:sldId id="311" r:id="rId22"/>
    <p:sldId id="312" r:id="rId23"/>
    <p:sldId id="318" r:id="rId24"/>
    <p:sldId id="315" r:id="rId25"/>
    <p:sldId id="306" r:id="rId26"/>
    <p:sldId id="314" r:id="rId27"/>
    <p:sldId id="294" r:id="rId28"/>
    <p:sldId id="324" r:id="rId2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arina Makarova" initials="MM" lastIdx="1" clrIdx="0">
    <p:extLst>
      <p:ext uri="{19B8F6BF-5375-455C-9EA6-DF929625EA0E}">
        <p15:presenceInfo xmlns:p15="http://schemas.microsoft.com/office/powerpoint/2012/main" userId="Marina Makarova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12609"/>
    <a:srgbClr val="DC38C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Средний стиль 2 -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775DCB02-9BB8-47FD-8907-85C794F793BA}" styleName="Стиль из темы 1 - акцент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35758FB7-9AC5-4552-8A53-C91805E547FA}" styleName="Стиль из темы 1 - акцент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0E3FDE45-AF77-4B5C-9715-49D594BDF05E}" styleName="Светлый стиль 1 - акцент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68D230F3-CF80-4859-8CE7-A43EE81993B5}" styleName="Светлый стиль 1 - акцент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284E427A-3D55-4303-BF80-6455036E1DE7}" styleName="Стиль из темы 1 - акцент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69C7853C-536D-4A76-A0AE-DD22124D55A5}" styleName="Стиль из темы 1 - акцент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5878" autoAdjust="0"/>
  </p:normalViewPr>
  <p:slideViewPr>
    <p:cSldViewPr>
      <p:cViewPr varScale="1">
        <p:scale>
          <a:sx n="122" d="100"/>
          <a:sy n="122" d="100"/>
        </p:scale>
        <p:origin x="1284" y="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35" Type="http://schemas.openxmlformats.org/officeDocument/2006/relationships/tableStyles" Target="tableStyles.xml"/><Relationship Id="rId8" Type="http://schemas.openxmlformats.org/officeDocument/2006/relationships/slide" Target="slides/slide7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1-02-23T10:53:24.790" idx="1">
    <p:pos x="852" y="2929"/>
    <p:text/>
    <p:extLst>
      <p:ext uri="{C676402C-5697-4E1C-873F-D02D1690AC5C}">
        <p15:threadingInfo xmlns:p15="http://schemas.microsoft.com/office/powerpoint/2012/main" timeZoneBias="-660"/>
      </p:ext>
    </p:extLst>
  </p:cm>
</p:cmLst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C2914E3-113D-45E5-A258-86E1414F177D}" type="datetimeFigureOut">
              <a:rPr lang="ru-RU" smtClean="0"/>
              <a:pPr/>
              <a:t>25.03.2021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6381CAB-EA0B-42DC-B29D-54DD3898D5E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D1C8FF-977C-4D79-9B3C-AF2EDC66167C}" type="datetimeFigureOut">
              <a:rPr lang="ru-RU" smtClean="0"/>
              <a:pPr/>
              <a:t>25.03.2021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242169-B58A-4B0D-91D0-F961106DB1E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D1C8FF-977C-4D79-9B3C-AF2EDC66167C}" type="datetimeFigureOut">
              <a:rPr lang="ru-RU" smtClean="0"/>
              <a:pPr/>
              <a:t>25.03.2021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242169-B58A-4B0D-91D0-F961106DB1E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D1C8FF-977C-4D79-9B3C-AF2EDC66167C}" type="datetimeFigureOut">
              <a:rPr lang="ru-RU" smtClean="0"/>
              <a:pPr/>
              <a:t>25.03.2021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242169-B58A-4B0D-91D0-F961106DB1E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D1C8FF-977C-4D79-9B3C-AF2EDC66167C}" type="datetimeFigureOut">
              <a:rPr lang="ru-RU" smtClean="0"/>
              <a:pPr/>
              <a:t>25.03.2021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242169-B58A-4B0D-91D0-F961106DB1E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D1C8FF-977C-4D79-9B3C-AF2EDC66167C}" type="datetimeFigureOut">
              <a:rPr lang="ru-RU" smtClean="0"/>
              <a:pPr/>
              <a:t>25.03.2021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242169-B58A-4B0D-91D0-F961106DB1E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D1C8FF-977C-4D79-9B3C-AF2EDC66167C}" type="datetimeFigureOut">
              <a:rPr lang="ru-RU" smtClean="0"/>
              <a:pPr/>
              <a:t>25.03.2021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242169-B58A-4B0D-91D0-F961106DB1E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D1C8FF-977C-4D79-9B3C-AF2EDC66167C}" type="datetimeFigureOut">
              <a:rPr lang="ru-RU" smtClean="0"/>
              <a:pPr/>
              <a:t>25.03.2021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242169-B58A-4B0D-91D0-F961106DB1E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D1C8FF-977C-4D79-9B3C-AF2EDC66167C}" type="datetimeFigureOut">
              <a:rPr lang="ru-RU" smtClean="0"/>
              <a:pPr/>
              <a:t>25.03.2021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242169-B58A-4B0D-91D0-F961106DB1E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D1C8FF-977C-4D79-9B3C-AF2EDC66167C}" type="datetimeFigureOut">
              <a:rPr lang="ru-RU" smtClean="0"/>
              <a:pPr/>
              <a:t>25.03.2021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242169-B58A-4B0D-91D0-F961106DB1E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D1C8FF-977C-4D79-9B3C-AF2EDC66167C}" type="datetimeFigureOut">
              <a:rPr lang="ru-RU" smtClean="0"/>
              <a:pPr/>
              <a:t>25.03.2021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242169-B58A-4B0D-91D0-F961106DB1E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D1C8FF-977C-4D79-9B3C-AF2EDC66167C}" type="datetimeFigureOut">
              <a:rPr lang="ru-RU" smtClean="0"/>
              <a:pPr/>
              <a:t>25.03.2021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242169-B58A-4B0D-91D0-F961106DB1E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9D1C8FF-977C-4D79-9B3C-AF2EDC66167C}" type="datetimeFigureOut">
              <a:rPr lang="ru-RU" smtClean="0"/>
              <a:pPr/>
              <a:t>25.03.2021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242169-B58A-4B0D-91D0-F961106DB1E2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93" r:id="rId1"/>
    <p:sldLayoutId id="2147483794" r:id="rId2"/>
    <p:sldLayoutId id="2147483795" r:id="rId3"/>
    <p:sldLayoutId id="2147483796" r:id="rId4"/>
    <p:sldLayoutId id="2147483797" r:id="rId5"/>
    <p:sldLayoutId id="2147483798" r:id="rId6"/>
    <p:sldLayoutId id="2147483799" r:id="rId7"/>
    <p:sldLayoutId id="2147483800" r:id="rId8"/>
    <p:sldLayoutId id="2147483801" r:id="rId9"/>
    <p:sldLayoutId id="2147483802" r:id="rId10"/>
    <p:sldLayoutId id="214748380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slideLayout" Target="../slideLayouts/slideLayout2.xml"/><Relationship Id="rId1" Type="http://schemas.openxmlformats.org/officeDocument/2006/relationships/audio" Target="file:///C:\Users\Juli\Desktop\&#1051;&#1048;&#1062;&#1045;&#1049;\11-12\4.%20&#1044;&#1088;&#1077;&#1074;&#1085;&#1080;&#1077;%20&#1075;&#1086;&#1088;&#1086;&#1076;&#1072;%20&#1055;&#1089;&#1082;&#1086;&#1074;,%20&#1048;&#1079;&#1073;&#1086;&#1088;&#1082;,%20&#1055;&#1077;&#1095;&#1086;&#1088;&#1099;\&#1040;&#1059;&#1044;&#1048;&#1054;\&#1057;&#1090;&#1072;&#1088;&#1072;&#1103;%20&#1051;&#1072;&#1076;&#1086;&#1075;&#1072;.mp3" TargetMode="Externa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slideLayout" Target="../slideLayouts/slideLayout2.xml"/><Relationship Id="rId1" Type="http://schemas.openxmlformats.org/officeDocument/2006/relationships/audio" Target="file:///C:\Users\Juli\Desktop\&#1051;&#1048;&#1062;&#1045;&#1049;\11-12\4.%20&#1044;&#1088;&#1077;&#1074;&#1085;&#1080;&#1077;%20&#1075;&#1086;&#1088;&#1086;&#1076;&#1072;%20&#1055;&#1089;&#1082;&#1086;&#1074;,%20&#1048;&#1079;&#1073;&#1086;&#1088;&#1082;,%20&#1055;&#1077;&#1095;&#1086;&#1088;&#1099;\&#1040;&#1059;&#1044;&#1048;&#1054;\&#1055;&#1086;&#1077;&#1079;&#1076;&#1082;&#1072;%20&#1074;%20&#1055;&#1089;&#1082;&#1086;&#1074;%20&#1076;&#1080;&#1072;&#1083;&#1086;&#1075;.m4a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slideLayout" Target="../slideLayouts/slideLayout2.xml"/><Relationship Id="rId1" Type="http://schemas.openxmlformats.org/officeDocument/2006/relationships/audio" Target="file:///C:\Users\Juli\Desktop\&#1051;&#1048;&#1062;&#1045;&#1049;\11-12\4.%20&#1044;&#1088;&#1077;&#1074;&#1085;&#1080;&#1077;%20&#1075;&#1086;&#1088;&#1086;&#1076;&#1072;%20&#1055;&#1089;&#1082;&#1086;&#1074;,%20&#1048;&#1079;&#1073;&#1086;&#1088;&#1082;,%20&#1055;&#1077;&#1095;&#1086;&#1088;&#1099;\&#1040;&#1059;&#1044;&#1048;&#1054;\&#1042;&#1080;&#1090;&#1086;&#1089;&#1083;&#1072;&#1074;&#1083;&#1080;&#1094;&#1099;%20&#1087;&#1088;&#1080;&#1075;&#1083;&#1072;&#1096;&#1072;&#1077;&#1090;.mp3" TargetMode="Externa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slideLayout" Target="../slideLayouts/slideLayout2.xml"/><Relationship Id="rId1" Type="http://schemas.openxmlformats.org/officeDocument/2006/relationships/video" Target="file:///C:\Users\Juli\Desktop\&#1051;&#1048;&#1062;&#1045;&#1049;\11-12\4.%20&#1044;&#1088;&#1077;&#1074;&#1085;&#1080;&#1077;%20&#1075;&#1086;&#1088;&#1086;&#1076;&#1072;%20&#1055;&#1089;&#1082;&#1086;&#1074;,%20&#1048;&#1079;&#1073;&#1086;&#1088;&#1082;,%20&#1055;&#1077;&#1095;&#1086;&#1088;&#1099;\&#1042;&#1080;&#1076;&#1077;&#1086;\&#1044;&#1077;&#1076;%20&#1084;&#1086;&#1088;&#1086;&#1079;%20(online-video-cutter.com).mp4" TargetMode="Externa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omments" Target="../comments/comment1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146" name="AutoShape 2" descr="https://s0.slide-share.ru/s_slide/c71c3ad50c013bd189ac75cd1099fa4f/eb26cd68-7b71-463c-ab81-ec4db56782bd.jpe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6148" name="Picture 4" descr="https://cdn.profi.travel/storage/profi-travel/cache/page_image_full/page/image/5eb9048a5a152343919172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0" y="6150114"/>
            <a:ext cx="9144000" cy="707886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4000" dirty="0">
                <a:solidFill>
                  <a:schemeClr val="tx2">
                    <a:lumMod val="75000"/>
                  </a:schemeClr>
                </a:solidFill>
              </a:rPr>
              <a:t>Путешествие по городам России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0A2F41-4E21-4308-8964-5A48398F38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Выбери себе пару и роль.</a:t>
            </a:r>
            <a:endParaRPr lang="en-AU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37AA4B4-555B-46FF-8A19-0FFCA232670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/>
              <a:t>2. Составьте план своей экскурсии. </a:t>
            </a:r>
            <a:r>
              <a:rPr lang="ru-RU" sz="4000" i="1" dirty="0">
                <a:highlight>
                  <a:srgbClr val="FFFF00"/>
                </a:highlight>
              </a:rPr>
              <a:t>(навык составления плана)  </a:t>
            </a:r>
          </a:p>
          <a:p>
            <a:pPr marL="0" indent="0">
              <a:buNone/>
            </a:pPr>
            <a:r>
              <a:rPr lang="ru-RU" sz="3200" dirty="0">
                <a:solidFill>
                  <a:srgbClr val="C00000"/>
                </a:solidFill>
              </a:rPr>
              <a:t>Ученики  в группах составляют план своего выступления, </a:t>
            </a:r>
            <a:r>
              <a:rPr lang="ru-RU" dirty="0">
                <a:solidFill>
                  <a:srgbClr val="C00000"/>
                </a:solidFill>
              </a:rPr>
              <a:t>о</a:t>
            </a:r>
            <a:r>
              <a:rPr lang="ru-RU" sz="3200" dirty="0">
                <a:solidFill>
                  <a:srgbClr val="C00000"/>
                </a:solidFill>
              </a:rPr>
              <a:t>бсуждаем и выбираем самый подходящий для данной работы. </a:t>
            </a:r>
          </a:p>
          <a:p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04752150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61D3FE-39F9-4EE0-906F-E80FAEF2D3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800" b="1" dirty="0">
                <a:solidFill>
                  <a:schemeClr val="accent1">
                    <a:lumMod val="50000"/>
                  </a:schemeClr>
                </a:solidFill>
                <a:latin typeface="+mn-lt"/>
                <a:ea typeface="+mn-ea"/>
                <a:cs typeface="+mn-cs"/>
              </a:rPr>
              <a:t>Ваше задание на сегодня: </a:t>
            </a:r>
            <a:endParaRPr lang="en-AU" sz="4800" b="1" dirty="0">
              <a:solidFill>
                <a:schemeClr val="accent1">
                  <a:lumMod val="50000"/>
                </a:schemeClr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F3594F4-AF39-43F8-AA2B-C00BE6F5095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pPr marL="0" indent="0">
              <a:buNone/>
            </a:pPr>
            <a:r>
              <a:rPr lang="ru-RU" b="1" dirty="0">
                <a:solidFill>
                  <a:schemeClr val="accent4">
                    <a:lumMod val="75000"/>
                  </a:schemeClr>
                </a:solidFill>
              </a:rPr>
              <a:t>1. Я экскурсовод. Я веду экскурсию по древнему городу России _______</a:t>
            </a:r>
          </a:p>
          <a:p>
            <a:pPr marL="0" indent="0">
              <a:buNone/>
            </a:pPr>
            <a:r>
              <a:rPr lang="en-AU" dirty="0">
                <a:solidFill>
                  <a:srgbClr val="FF0000"/>
                </a:solidFill>
                <a:highlight>
                  <a:srgbClr val="FFFF00"/>
                </a:highlight>
              </a:rPr>
              <a:t>Kind of writing: information/ description </a:t>
            </a:r>
          </a:p>
          <a:p>
            <a:pPr marL="0" indent="0">
              <a:buNone/>
            </a:pPr>
            <a:r>
              <a:rPr lang="en-AU" dirty="0">
                <a:solidFill>
                  <a:srgbClr val="FF0000"/>
                </a:solidFill>
                <a:highlight>
                  <a:srgbClr val="FFFF00"/>
                </a:highlight>
              </a:rPr>
              <a:t>Text type: excursion </a:t>
            </a:r>
          </a:p>
          <a:p>
            <a:pPr marL="514350" indent="-514350">
              <a:buAutoNum type="arabicPeriod" startAt="2"/>
            </a:pPr>
            <a:r>
              <a:rPr lang="ru-RU" dirty="0">
                <a:solidFill>
                  <a:srgbClr val="0070C0"/>
                </a:solidFill>
              </a:rPr>
              <a:t>А)Ты сотрудник турагентства. Тебе надо убедить покупателя купить путевку по «Золотому кольцу». </a:t>
            </a:r>
          </a:p>
          <a:p>
            <a:pPr marL="0" indent="0">
              <a:buNone/>
            </a:pPr>
            <a:r>
              <a:rPr lang="ru-RU" dirty="0">
                <a:solidFill>
                  <a:srgbClr val="0070C0"/>
                </a:solidFill>
              </a:rPr>
              <a:t>          </a:t>
            </a:r>
            <a:r>
              <a:rPr lang="ru-RU" dirty="0">
                <a:solidFill>
                  <a:schemeClr val="accent3">
                    <a:lumMod val="50000"/>
                  </a:schemeClr>
                </a:solidFill>
              </a:rPr>
              <a:t>Б)Ты турист. Хочешь купить путевку по России, но не знаешь куда поехать. </a:t>
            </a:r>
          </a:p>
          <a:p>
            <a:pPr marL="0" indent="0">
              <a:buNone/>
            </a:pPr>
            <a:r>
              <a:rPr lang="en-AU" dirty="0">
                <a:solidFill>
                  <a:srgbClr val="FF0000"/>
                </a:solidFill>
                <a:highlight>
                  <a:srgbClr val="FFFF00"/>
                </a:highlight>
              </a:rPr>
              <a:t>Kind of writing: persuasive writing </a:t>
            </a:r>
          </a:p>
          <a:p>
            <a:pPr marL="0" indent="0">
              <a:buNone/>
            </a:pPr>
            <a:r>
              <a:rPr lang="en-AU" dirty="0">
                <a:solidFill>
                  <a:srgbClr val="FF0000"/>
                </a:solidFill>
                <a:highlight>
                  <a:srgbClr val="FFFF00"/>
                </a:highlight>
              </a:rPr>
              <a:t>Text type: dialogue </a:t>
            </a:r>
          </a:p>
          <a:p>
            <a:endParaRPr lang="ru-RU" dirty="0"/>
          </a:p>
          <a:p>
            <a:pPr marL="0" indent="0">
              <a:buNone/>
            </a:pPr>
            <a:r>
              <a:rPr lang="ru-RU" b="1" dirty="0"/>
              <a:t>Что мне для этого нужно? </a:t>
            </a:r>
            <a:r>
              <a:rPr lang="ru-RU" dirty="0">
                <a:highlight>
                  <a:srgbClr val="FFFF00"/>
                </a:highlight>
              </a:rPr>
              <a:t>Умение собирать информацию.</a:t>
            </a:r>
          </a:p>
          <a:p>
            <a:r>
              <a:rPr lang="ru-RU" dirty="0"/>
              <a:t>Познакомиться с древними городами России.</a:t>
            </a:r>
          </a:p>
          <a:p>
            <a:r>
              <a:rPr lang="ru-RU" dirty="0"/>
              <a:t>Узнать об особенностях каждого города.</a:t>
            </a:r>
          </a:p>
          <a:p>
            <a:r>
              <a:rPr lang="ru-RU" dirty="0"/>
              <a:t>Выбрать один, который понравился больше всего. </a:t>
            </a:r>
          </a:p>
        </p:txBody>
      </p:sp>
    </p:spTree>
    <p:extLst>
      <p:ext uri="{BB962C8B-B14F-4D97-AF65-F5344CB8AC3E}">
        <p14:creationId xmlns:p14="http://schemas.microsoft.com/office/powerpoint/2010/main" val="85634911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800" b="1" dirty="0">
                <a:solidFill>
                  <a:srgbClr val="FF0000"/>
                </a:solidFill>
                <a:latin typeface="+mn-lt"/>
                <a:ea typeface="+mn-ea"/>
                <a:cs typeface="+mn-cs"/>
              </a:rPr>
              <a:t>АУДИО источник.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683568" y="1916832"/>
            <a:ext cx="813690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i="1" dirty="0"/>
              <a:t>Археологическая экспедиция - </a:t>
            </a:r>
            <a:r>
              <a:rPr lang="ru-RU" sz="2400" dirty="0"/>
              <a:t>научно-исследовательское путешествие   с группой людей, которая занимается раскопками, с целью изучить историю того, либо иного территориального региона.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755576" y="4316903"/>
            <a:ext cx="763284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i="1" dirty="0"/>
              <a:t>Разношерстный- </a:t>
            </a:r>
            <a:r>
              <a:rPr lang="ru-RU" sz="2400" dirty="0"/>
              <a:t>разного цвета шерсти, или состоящий из разных, часто случайных, не похожих друг на друга людей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D3298ECF-14A6-40FD-8BF2-7E46B99AFCB6}"/>
              </a:ext>
            </a:extLst>
          </p:cNvPr>
          <p:cNvSpPr txBox="1"/>
          <p:nvPr/>
        </p:nvSpPr>
        <p:spPr>
          <a:xfrm>
            <a:off x="539552" y="332656"/>
            <a:ext cx="8208912" cy="39549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ru-RU" dirty="0"/>
              <a:t> </a:t>
            </a:r>
            <a:r>
              <a:rPr lang="ru-RU" b="1" dirty="0">
                <a:solidFill>
                  <a:srgbClr val="FF0000"/>
                </a:solidFill>
              </a:rPr>
              <a:t>Прочитайте вопросы к аудио  </a:t>
            </a:r>
          </a:p>
          <a:p>
            <a:pPr marL="0" indent="0">
              <a:buNone/>
            </a:pPr>
            <a:endParaRPr lang="ru-RU" b="1" dirty="0">
              <a:solidFill>
                <a:schemeClr val="accent6">
                  <a:lumMod val="75000"/>
                </a:schemeClr>
              </a:solidFill>
            </a:endParaRPr>
          </a:p>
          <a:p>
            <a:pPr marL="457200" indent="-457200">
              <a:spcAft>
                <a:spcPts val="600"/>
              </a:spcAft>
              <a:buAutoNum type="arabicPeriod"/>
            </a:pPr>
            <a:r>
              <a:rPr lang="ru-RU" sz="1800" dirty="0"/>
              <a:t>О чем в своем блоге пишет Мария?   </a:t>
            </a:r>
          </a:p>
          <a:p>
            <a:pPr marL="457200" indent="-457200">
              <a:spcAft>
                <a:spcPts val="600"/>
              </a:spcAft>
              <a:buAutoNum type="arabicPeriod"/>
            </a:pPr>
            <a:r>
              <a:rPr lang="ru-RU" sz="1800" dirty="0"/>
              <a:t>В каком году она работала в экспедиции? </a:t>
            </a:r>
            <a:endParaRPr lang="ru-RU" sz="1800" dirty="0">
              <a:solidFill>
                <a:schemeClr val="accent2"/>
              </a:solidFill>
            </a:endParaRPr>
          </a:p>
          <a:p>
            <a:pPr marL="457200" indent="-457200">
              <a:spcAft>
                <a:spcPts val="600"/>
              </a:spcAft>
              <a:buAutoNum type="arabicPeriod"/>
            </a:pPr>
            <a:r>
              <a:rPr lang="ru-RU" sz="1800" dirty="0"/>
              <a:t>Почему Мария считает, что поехать в экспедицию это лучший способ узнать место? </a:t>
            </a:r>
            <a:endParaRPr lang="ru-RU" sz="1600" dirty="0">
              <a:solidFill>
                <a:schemeClr val="accent2"/>
              </a:solidFill>
              <a:highlight>
                <a:srgbClr val="FFFF00"/>
              </a:highlight>
            </a:endParaRPr>
          </a:p>
          <a:p>
            <a:pPr marL="457200" indent="-457200">
              <a:spcAft>
                <a:spcPts val="600"/>
              </a:spcAft>
              <a:buAutoNum type="arabicPeriod"/>
            </a:pPr>
            <a:r>
              <a:rPr lang="ru-RU" sz="1800" dirty="0"/>
              <a:t>О каком месте идет речь? </a:t>
            </a:r>
            <a:endParaRPr lang="ru-RU" sz="1800" dirty="0">
              <a:solidFill>
                <a:schemeClr val="accent2"/>
              </a:solidFill>
            </a:endParaRPr>
          </a:p>
          <a:p>
            <a:pPr marL="457200" indent="-457200">
              <a:spcAft>
                <a:spcPts val="600"/>
              </a:spcAft>
              <a:buAutoNum type="arabicPeriod"/>
            </a:pPr>
            <a:r>
              <a:rPr lang="ru-RU" sz="1800" dirty="0"/>
              <a:t>Какая административная роль была у этого города в древности? </a:t>
            </a:r>
            <a:endParaRPr lang="ru-RU" sz="1800" dirty="0">
              <a:solidFill>
                <a:schemeClr val="accent2"/>
              </a:solidFill>
            </a:endParaRPr>
          </a:p>
          <a:p>
            <a:pPr marL="457200" indent="-457200">
              <a:spcAft>
                <a:spcPts val="600"/>
              </a:spcAft>
              <a:buAutoNum type="arabicPeriod"/>
            </a:pPr>
            <a:r>
              <a:rPr lang="ru-RU" sz="1800" dirty="0"/>
              <a:t>Когда и сколько раз в это место приезжал Владимир Путин?  </a:t>
            </a:r>
          </a:p>
          <a:p>
            <a:pPr marL="457200" indent="-457200">
              <a:spcAft>
                <a:spcPts val="600"/>
              </a:spcAft>
              <a:buAutoNum type="arabicPeriod"/>
            </a:pPr>
            <a:r>
              <a:rPr lang="ru-RU" sz="1800" dirty="0"/>
              <a:t>Какие люди были в отряде Марии? Какой был распорядок дня отряда, где работала Мария? </a:t>
            </a:r>
            <a:endParaRPr lang="ru-RU" sz="1800" dirty="0">
              <a:solidFill>
                <a:schemeClr val="accent2"/>
              </a:solidFill>
            </a:endParaRPr>
          </a:p>
          <a:p>
            <a:pPr marL="457200" indent="-457200">
              <a:spcAft>
                <a:spcPts val="600"/>
              </a:spcAft>
              <a:buAutoNum type="arabicPeriod"/>
            </a:pPr>
            <a:r>
              <a:rPr lang="ru-RU" sz="1800" dirty="0"/>
              <a:t>Какие впечатления у Марии оставила экспедиция? ,,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11785640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0EB7566-B16D-47C2-A0D2-20EF895F9BF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9552" y="692696"/>
            <a:ext cx="8147248" cy="5328592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ru-RU" dirty="0"/>
              <a:t>                          </a:t>
            </a:r>
            <a:r>
              <a:rPr lang="ru-RU" b="1" dirty="0">
                <a:solidFill>
                  <a:srgbClr val="FF0000"/>
                </a:solidFill>
              </a:rPr>
              <a:t>Предполагаемые ответы.</a:t>
            </a:r>
          </a:p>
          <a:p>
            <a:pPr marL="0" indent="0">
              <a:buNone/>
            </a:pPr>
            <a:endParaRPr lang="ru-RU" b="1" dirty="0">
              <a:solidFill>
                <a:schemeClr val="accent6">
                  <a:lumMod val="75000"/>
                </a:schemeClr>
              </a:solidFill>
            </a:endParaRPr>
          </a:p>
          <a:p>
            <a:pPr marL="457200" indent="-457200">
              <a:spcAft>
                <a:spcPts val="600"/>
              </a:spcAft>
              <a:buAutoNum type="arabicPeriod"/>
            </a:pPr>
            <a:r>
              <a:rPr lang="ru-RU" sz="2400" dirty="0"/>
              <a:t>О чем в своем блоге пишет Мария?   </a:t>
            </a:r>
            <a:r>
              <a:rPr lang="ru-RU" sz="1700" dirty="0">
                <a:solidFill>
                  <a:schemeClr val="accent2"/>
                </a:solidFill>
              </a:rPr>
              <a:t>о путешествиях по России</a:t>
            </a:r>
          </a:p>
          <a:p>
            <a:pPr marL="457200" indent="-457200">
              <a:spcAft>
                <a:spcPts val="600"/>
              </a:spcAft>
              <a:buAutoNum type="arabicPeriod"/>
            </a:pPr>
            <a:r>
              <a:rPr lang="ru-RU" sz="2400" dirty="0"/>
              <a:t>В каком году она работала в экспедиции? </a:t>
            </a:r>
            <a:r>
              <a:rPr lang="ru-RU" sz="2400" dirty="0">
                <a:solidFill>
                  <a:schemeClr val="accent2"/>
                </a:solidFill>
              </a:rPr>
              <a:t>2008</a:t>
            </a:r>
          </a:p>
          <a:p>
            <a:pPr marL="457200" indent="-457200">
              <a:spcAft>
                <a:spcPts val="600"/>
              </a:spcAft>
              <a:buAutoNum type="arabicPeriod"/>
            </a:pPr>
            <a:r>
              <a:rPr lang="ru-RU" sz="2400" dirty="0"/>
              <a:t>Почему Мария считает, что поехать в экспедицию это лучший способ узнать место? </a:t>
            </a:r>
            <a:r>
              <a:rPr lang="ru-RU" sz="1900" dirty="0">
                <a:solidFill>
                  <a:schemeClr val="accent2"/>
                </a:solidFill>
              </a:rPr>
              <a:t>Так лучше узнать место и получить </a:t>
            </a:r>
            <a:r>
              <a:rPr lang="ru-RU" sz="1900" dirty="0">
                <a:solidFill>
                  <a:schemeClr val="accent2"/>
                </a:solidFill>
                <a:highlight>
                  <a:srgbClr val="FFFF00"/>
                </a:highlight>
              </a:rPr>
              <a:t>больше информации</a:t>
            </a:r>
            <a:r>
              <a:rPr lang="ru-RU" sz="1900" dirty="0">
                <a:solidFill>
                  <a:schemeClr val="accent2"/>
                </a:solidFill>
              </a:rPr>
              <a:t>. /Работая в экспедиции можно получить более </a:t>
            </a:r>
            <a:r>
              <a:rPr lang="ru-RU" sz="1900" dirty="0">
                <a:solidFill>
                  <a:schemeClr val="accent2"/>
                </a:solidFill>
                <a:highlight>
                  <a:srgbClr val="FFFF00"/>
                </a:highlight>
              </a:rPr>
              <a:t>глубокие знания./ Специальные экскурсии с более </a:t>
            </a:r>
            <a:r>
              <a:rPr lang="ru-RU" sz="1900" u="sng" dirty="0">
                <a:solidFill>
                  <a:schemeClr val="accent2"/>
                </a:solidFill>
                <a:highlight>
                  <a:srgbClr val="FFFF00"/>
                </a:highlight>
              </a:rPr>
              <a:t>углубленными знаниями</a:t>
            </a:r>
            <a:r>
              <a:rPr lang="ru-RU" sz="1900" dirty="0">
                <a:solidFill>
                  <a:schemeClr val="accent2"/>
                </a:solidFill>
                <a:highlight>
                  <a:srgbClr val="FFFF00"/>
                </a:highlight>
              </a:rPr>
              <a:t>. </a:t>
            </a:r>
          </a:p>
          <a:p>
            <a:pPr marL="457200" indent="-457200">
              <a:spcAft>
                <a:spcPts val="600"/>
              </a:spcAft>
              <a:buAutoNum type="arabicPeriod"/>
            </a:pPr>
            <a:r>
              <a:rPr lang="ru-RU" sz="2400" dirty="0"/>
              <a:t>О каком месте идет речь? </a:t>
            </a:r>
            <a:r>
              <a:rPr lang="ru-RU" sz="2400" dirty="0">
                <a:solidFill>
                  <a:schemeClr val="accent2"/>
                </a:solidFill>
              </a:rPr>
              <a:t>Старая Ладога </a:t>
            </a:r>
          </a:p>
          <a:p>
            <a:pPr marL="457200" indent="-457200">
              <a:spcAft>
                <a:spcPts val="600"/>
              </a:spcAft>
              <a:buAutoNum type="arabicPeriod"/>
            </a:pPr>
            <a:r>
              <a:rPr lang="ru-RU" sz="2400" dirty="0"/>
              <a:t>Какая административная роль была у этого города в древности? </a:t>
            </a:r>
            <a:r>
              <a:rPr lang="ru-RU" sz="2400" dirty="0">
                <a:solidFill>
                  <a:schemeClr val="accent2"/>
                </a:solidFill>
              </a:rPr>
              <a:t>Первая столица Древней Руси. </a:t>
            </a:r>
          </a:p>
          <a:p>
            <a:pPr marL="457200" indent="-457200">
              <a:spcAft>
                <a:spcPts val="600"/>
              </a:spcAft>
              <a:buAutoNum type="arabicPeriod"/>
            </a:pPr>
            <a:r>
              <a:rPr lang="ru-RU" sz="2400" dirty="0"/>
              <a:t>Когда и сколько раз в это место приезжал Владимир Путин?  В начале 2000х</a:t>
            </a:r>
          </a:p>
          <a:p>
            <a:pPr marL="457200" indent="-457200">
              <a:spcAft>
                <a:spcPts val="600"/>
              </a:spcAft>
              <a:buAutoNum type="arabicPeriod"/>
            </a:pPr>
            <a:r>
              <a:rPr lang="ru-RU" sz="2400" dirty="0"/>
              <a:t>Какие люди были в отряде Марии? </a:t>
            </a:r>
            <a:r>
              <a:rPr lang="ru-RU" sz="1700" dirty="0">
                <a:solidFill>
                  <a:schemeClr val="accent2"/>
                </a:solidFill>
              </a:rPr>
              <a:t>Разные/ разношерстные/ студенты и люди разного возного возраста</a:t>
            </a:r>
          </a:p>
          <a:p>
            <a:pPr marL="457200" indent="-457200">
              <a:spcAft>
                <a:spcPts val="600"/>
              </a:spcAft>
              <a:buAutoNum type="arabicPeriod"/>
            </a:pPr>
            <a:r>
              <a:rPr lang="ru-RU" sz="2400" dirty="0"/>
              <a:t>Какой был распорядок дня отряда, где работала Мария? </a:t>
            </a:r>
            <a:r>
              <a:rPr lang="ru-RU" sz="2400" dirty="0">
                <a:solidFill>
                  <a:schemeClr val="accent2"/>
                </a:solidFill>
              </a:rPr>
              <a:t>Очень плотный </a:t>
            </a:r>
          </a:p>
          <a:p>
            <a:pPr marL="457200" indent="-457200">
              <a:spcAft>
                <a:spcPts val="600"/>
              </a:spcAft>
              <a:buAutoNum type="arabicPeriod"/>
            </a:pPr>
            <a:r>
              <a:rPr lang="ru-RU" sz="2400" dirty="0"/>
              <a:t>Какие впечатления у Марии оставила экспедиция? </a:t>
            </a:r>
            <a:r>
              <a:rPr lang="ru-RU" sz="2400" dirty="0">
                <a:solidFill>
                  <a:schemeClr val="accent2"/>
                </a:solidFill>
              </a:rPr>
              <a:t>Очень хорошие </a:t>
            </a:r>
          </a:p>
          <a:p>
            <a:pPr marL="0" indent="0">
              <a:buNone/>
            </a:pPr>
            <a:endParaRPr lang="ru-RU" sz="2400" dirty="0"/>
          </a:p>
        </p:txBody>
      </p:sp>
      <p:pic>
        <p:nvPicPr>
          <p:cNvPr id="3" name="Старая Ладога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3" cstate="print"/>
          <a:stretch>
            <a:fillRect/>
          </a:stretch>
        </p:blipFill>
        <p:spPr>
          <a:xfrm>
            <a:off x="7668344" y="332656"/>
            <a:ext cx="792088" cy="7920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83886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8947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2" descr="https://spbcult.ru/documents/20126/127053/%D1%81%D1%82%D0%B0%D1%80%D0%B0%D1%8F-%D0%BB%D0%B0%D0%B4%D0%BE%D0%B3%D0%B0-1.jpg/0de24e93-ec1e-858e-79cd-d49fd5c9f82b?t=159662967855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98186" y="1340768"/>
            <a:ext cx="7618230" cy="5066123"/>
          </a:xfrm>
          <a:prstGeom prst="flowChartAlternateProcess">
            <a:avLst/>
          </a:prstGeom>
          <a:noFill/>
        </p:spPr>
      </p:pic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467544" y="346646"/>
            <a:ext cx="8229600" cy="850106"/>
          </a:xfrm>
        </p:spPr>
        <p:txBody>
          <a:bodyPr>
            <a:normAutofit/>
          </a:bodyPr>
          <a:lstStyle/>
          <a:p>
            <a:r>
              <a:rPr lang="ru-RU" sz="4800" b="1" dirty="0">
                <a:solidFill>
                  <a:schemeClr val="accent1">
                    <a:lumMod val="50000"/>
                  </a:schemeClr>
                </a:solidFill>
                <a:latin typeface="+mn-lt"/>
                <a:ea typeface="+mn-ea"/>
                <a:cs typeface="+mn-cs"/>
              </a:rPr>
              <a:t>Старая Ладога. Раскопки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A1DF91-D48A-4BCB-880D-ABA86EE874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/>
              <a:t>Д/з Печатный источник </a:t>
            </a:r>
            <a:endParaRPr lang="en-AU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49F0845-5AE3-4965-BC6E-658B79C175F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Урок 11. Тексты из и учебника. </a:t>
            </a:r>
          </a:p>
          <a:p>
            <a:pPr marL="0" indent="0">
              <a:buNone/>
            </a:pPr>
            <a:r>
              <a:rPr lang="ru-RU" dirty="0"/>
              <a:t>                     РРР. 3-4 слайда. </a:t>
            </a:r>
          </a:p>
          <a:p>
            <a:endParaRPr lang="ru-RU" dirty="0"/>
          </a:p>
          <a:p>
            <a:r>
              <a:rPr lang="ru-RU" dirty="0"/>
              <a:t>Выпишите интересную для вас информацию и </a:t>
            </a:r>
            <a:r>
              <a:rPr lang="ru-RU" u="sng" dirty="0"/>
              <a:t>нужные для вашего задания  </a:t>
            </a:r>
            <a:r>
              <a:rPr lang="ru-RU" dirty="0"/>
              <a:t>слова- термины. </a:t>
            </a:r>
          </a:p>
          <a:p>
            <a:r>
              <a:rPr lang="ru-RU" dirty="0">
                <a:highlight>
                  <a:srgbClr val="FFFF00"/>
                </a:highlight>
              </a:rPr>
              <a:t>Переведите их на английский язык. </a:t>
            </a:r>
          </a:p>
          <a:p>
            <a:pPr marL="0" indent="0">
              <a:buNone/>
            </a:pPr>
            <a:r>
              <a:rPr lang="ru-RU" dirty="0"/>
              <a:t> </a:t>
            </a:r>
          </a:p>
          <a:p>
            <a:pPr marL="0" indent="0">
              <a:buNone/>
            </a:pPr>
            <a:endParaRPr lang="ru-RU" dirty="0">
              <a:solidFill>
                <a:srgbClr val="0070C0"/>
              </a:solidFill>
            </a:endParaRPr>
          </a:p>
          <a:p>
            <a:pPr marL="0" indent="0">
              <a:buNone/>
            </a:pPr>
            <a:endParaRPr lang="en-AU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103336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0ED9F1-87A7-48F9-8B40-2CB3849EB1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 anchor="ctr">
            <a:normAutofit/>
          </a:bodyPr>
          <a:lstStyle/>
          <a:p>
            <a:pPr>
              <a:lnSpc>
                <a:spcPct val="90000"/>
              </a:lnSpc>
            </a:pPr>
            <a:r>
              <a:rPr lang="ru-RU" sz="3700" dirty="0"/>
              <a:t>Дополнительная информация по теме  в аудио, видео и печатных источниках. </a:t>
            </a:r>
            <a:endParaRPr lang="en-AU" sz="3700" dirty="0"/>
          </a:p>
        </p:txBody>
      </p:sp>
      <p:pic>
        <p:nvPicPr>
          <p:cNvPr id="4" name="Picture 2" descr="https://misterturister.ru/upload/iblock/339/339f9ebb820e83c1fa631df1dfab232b.jpg">
            <a:extLst>
              <a:ext uri="{FF2B5EF4-FFF2-40B4-BE49-F238E27FC236}">
                <a16:creationId xmlns:a16="http://schemas.microsoft.com/office/drawing/2014/main" id="{B5BB6A1F-FE88-4B44-9AB7-1B59494A206B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 cstate="print"/>
          <a:srcRect t="17200" b="9472"/>
          <a:stretch/>
        </p:blipFill>
        <p:spPr bwMode="auto">
          <a:xfrm>
            <a:off x="457200" y="1600200"/>
            <a:ext cx="8229600" cy="4525963"/>
          </a:xfrm>
          <a:prstGeom prst="bevel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87051483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800" b="1" dirty="0">
                <a:solidFill>
                  <a:srgbClr val="FF0000"/>
                </a:solidFill>
                <a:latin typeface="+mn-lt"/>
                <a:ea typeface="+mn-ea"/>
                <a:cs typeface="+mn-cs"/>
              </a:rPr>
              <a:t>АУДИО источник.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683568" y="2348880"/>
            <a:ext cx="813690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i="1" dirty="0"/>
              <a:t>Церковные песнопения  </a:t>
            </a:r>
            <a:r>
              <a:rPr lang="ru-RU" sz="2400" dirty="0"/>
              <a:t>хоровое пение молитвы, коллективная молитва верующих. 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755576" y="3717032"/>
            <a:ext cx="763284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i="1" dirty="0"/>
              <a:t>Набережная -</a:t>
            </a:r>
            <a:r>
              <a:rPr lang="ru-RU" sz="2400" dirty="0"/>
              <a:t>сооружение, окаймляющее береговую линию моря, реки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0EB7566-B16D-47C2-A0D2-20EF895F9BF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9552" y="692696"/>
            <a:ext cx="8147248" cy="5688632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ru-RU" dirty="0"/>
              <a:t>                </a:t>
            </a:r>
            <a:r>
              <a:rPr lang="ru-RU" b="1" dirty="0">
                <a:solidFill>
                  <a:srgbClr val="FF0000"/>
                </a:solidFill>
              </a:rPr>
              <a:t>Прочитайте вопросы к аудио  </a:t>
            </a:r>
          </a:p>
          <a:p>
            <a:pPr marL="0" indent="0">
              <a:buNone/>
            </a:pPr>
            <a:endParaRPr lang="ru-RU" b="1" dirty="0">
              <a:solidFill>
                <a:schemeClr val="accent6">
                  <a:lumMod val="75000"/>
                </a:schemeClr>
              </a:solidFill>
            </a:endParaRPr>
          </a:p>
          <a:p>
            <a:pPr marL="457200" indent="-457200">
              <a:spcAft>
                <a:spcPts val="600"/>
              </a:spcAft>
              <a:buAutoNum type="arabicPeriod"/>
            </a:pPr>
            <a:r>
              <a:rPr lang="ru-RU" sz="2400" dirty="0"/>
              <a:t>О каком путешествии идет речь в диалоге друзей?</a:t>
            </a:r>
          </a:p>
          <a:p>
            <a:pPr marL="457200" indent="-457200">
              <a:spcAft>
                <a:spcPts val="600"/>
              </a:spcAft>
              <a:buAutoNum type="arabicPeriod"/>
            </a:pPr>
            <a:r>
              <a:rPr lang="ru-RU" sz="2400" dirty="0"/>
              <a:t>Сколько причин называет Юля для убеждения ее друга поехать в это место?</a:t>
            </a:r>
          </a:p>
          <a:p>
            <a:pPr marL="457200" indent="-457200">
              <a:spcAft>
                <a:spcPts val="600"/>
              </a:spcAft>
              <a:buAutoNum type="arabicPeriod"/>
            </a:pPr>
            <a:r>
              <a:rPr lang="ru-RU" sz="2400" dirty="0"/>
              <a:t>Зачем Юля встала рано на рассвете?</a:t>
            </a:r>
          </a:p>
          <a:p>
            <a:pPr marL="457200" indent="-457200">
              <a:spcAft>
                <a:spcPts val="600"/>
              </a:spcAft>
              <a:buAutoNum type="arabicPeriod"/>
            </a:pPr>
            <a:r>
              <a:rPr lang="ru-RU" sz="2400" dirty="0"/>
              <a:t>Как называется река, протекающая в этом месте?</a:t>
            </a:r>
          </a:p>
          <a:p>
            <a:pPr marL="457200" indent="-457200">
              <a:spcAft>
                <a:spcPts val="600"/>
              </a:spcAft>
              <a:buAutoNum type="arabicPeriod"/>
            </a:pPr>
            <a:r>
              <a:rPr lang="ru-RU" sz="2400" dirty="0"/>
              <a:t>Какая архитектура этого места?</a:t>
            </a:r>
          </a:p>
          <a:p>
            <a:pPr marL="457200" indent="-457200">
              <a:spcAft>
                <a:spcPts val="600"/>
              </a:spcAft>
              <a:buAutoNum type="arabicPeriod"/>
            </a:pPr>
            <a:r>
              <a:rPr lang="ru-RU" sz="2400" dirty="0"/>
              <a:t>Какие ощущения у Юли от прогулки в этом месте и почему?</a:t>
            </a:r>
          </a:p>
          <a:p>
            <a:pPr marL="457200" indent="-457200">
              <a:spcAft>
                <a:spcPts val="600"/>
              </a:spcAft>
              <a:buAutoNum type="arabicPeriod"/>
            </a:pPr>
            <a:r>
              <a:rPr lang="ru-RU" sz="2400" dirty="0"/>
              <a:t>Какой вывод от Юлиного рассказа сделал ее друг Андрей?</a:t>
            </a:r>
          </a:p>
          <a:p>
            <a:pPr marL="0" indent="0">
              <a:buNone/>
            </a:pPr>
            <a:endParaRPr lang="ru-RU" sz="2400" dirty="0"/>
          </a:p>
        </p:txBody>
      </p:sp>
      <p:pic>
        <p:nvPicPr>
          <p:cNvPr id="4" name="Поездка в Псков диалог.m4a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3" cstate="print"/>
          <a:stretch>
            <a:fillRect/>
          </a:stretch>
        </p:blipFill>
        <p:spPr>
          <a:xfrm>
            <a:off x="7668344" y="548680"/>
            <a:ext cx="728464" cy="7284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83886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0666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Картинки по запросу &quot;машина времени механизм&quot;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6674" name="Picture 2" descr="https://im0-tub-ru.yandex.net/i?id=c5f73823e8293b14b65eca7673ba380c-l&amp;n=13"/>
          <p:cNvPicPr>
            <a:picLocks noChangeAspect="1" noChangeArrowheads="1"/>
          </p:cNvPicPr>
          <p:nvPr/>
        </p:nvPicPr>
        <p:blipFill>
          <a:blip r:embed="rId2" cstate="print"/>
          <a:srcRect b="7173"/>
          <a:stretch>
            <a:fillRect/>
          </a:stretch>
        </p:blipFill>
        <p:spPr bwMode="auto">
          <a:xfrm>
            <a:off x="467544" y="1412776"/>
            <a:ext cx="7776864" cy="5256584"/>
          </a:xfrm>
          <a:prstGeom prst="flowChartDelay">
            <a:avLst/>
          </a:prstGeom>
          <a:noFill/>
        </p:spPr>
      </p:pic>
      <p:sp>
        <p:nvSpPr>
          <p:cNvPr id="5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800" b="1" dirty="0">
                <a:solidFill>
                  <a:schemeClr val="accent1">
                    <a:lumMod val="50000"/>
                  </a:schemeClr>
                </a:solidFill>
                <a:latin typeface="+mn-lt"/>
                <a:ea typeface="+mn-ea"/>
                <a:cs typeface="+mn-cs"/>
              </a:rPr>
              <a:t>Набережная реки Псковы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800" b="1" dirty="0">
                <a:solidFill>
                  <a:srgbClr val="FF0000"/>
                </a:solidFill>
                <a:latin typeface="+mn-lt"/>
                <a:ea typeface="+mn-ea"/>
                <a:cs typeface="+mn-cs"/>
              </a:rPr>
              <a:t>АУДИО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755576" y="1484784"/>
            <a:ext cx="813690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i="1" dirty="0"/>
              <a:t>Деревянное зодчество- </a:t>
            </a:r>
            <a:r>
              <a:rPr lang="ru-RU" sz="2400" dirty="0"/>
              <a:t>область архитектуры, определяемая спецификой строительного материала — деревом.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755576" y="2924944"/>
            <a:ext cx="763284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i="1" dirty="0"/>
              <a:t>Соколиный двор- </a:t>
            </a:r>
            <a:r>
              <a:rPr lang="ru-RU" sz="2400" b="1" dirty="0"/>
              <a:t>это</a:t>
            </a:r>
            <a:r>
              <a:rPr lang="ru-RU" sz="2400" dirty="0"/>
              <a:t> комплекс, в котором содержатся и тренируются ловчие птицы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755576" y="3861048"/>
            <a:ext cx="763284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i="1" dirty="0"/>
              <a:t>Снегурочка, Дед Мороз- </a:t>
            </a:r>
            <a:r>
              <a:rPr lang="ru-RU" sz="2400" dirty="0"/>
              <a:t>сказочные новогодние персонажи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683568" y="4869160"/>
            <a:ext cx="763284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i="1" dirty="0"/>
              <a:t>Баба-Яга, Кощей –</a:t>
            </a:r>
            <a:r>
              <a:rPr lang="ru-RU" sz="2400" dirty="0"/>
              <a:t>сказочные персонажи русских народных сказок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683568" y="5847655"/>
            <a:ext cx="763284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i="1" dirty="0"/>
              <a:t>Новгородцы– </a:t>
            </a:r>
            <a:r>
              <a:rPr lang="ru-RU" sz="2400" dirty="0"/>
              <a:t>жители города Новгорода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0EB7566-B16D-47C2-A0D2-20EF895F9BF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9552" y="692696"/>
            <a:ext cx="8147248" cy="532859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/>
              <a:t>                </a:t>
            </a:r>
            <a:r>
              <a:rPr lang="ru-RU" b="1" dirty="0">
                <a:solidFill>
                  <a:srgbClr val="FF0000"/>
                </a:solidFill>
              </a:rPr>
              <a:t>Прочитайте вопросы к аудио  </a:t>
            </a:r>
          </a:p>
          <a:p>
            <a:pPr marL="0" indent="0">
              <a:buNone/>
            </a:pPr>
            <a:endParaRPr lang="ru-RU" b="1" dirty="0">
              <a:solidFill>
                <a:schemeClr val="accent6">
                  <a:lumMod val="75000"/>
                </a:schemeClr>
              </a:solidFill>
            </a:endParaRPr>
          </a:p>
          <a:p>
            <a:pPr marL="457200" indent="-457200">
              <a:spcAft>
                <a:spcPts val="1200"/>
              </a:spcAft>
              <a:buAutoNum type="arabicPeriod"/>
            </a:pPr>
            <a:r>
              <a:rPr lang="ru-RU" sz="2400" dirty="0"/>
              <a:t>Кто размещает приглашение?</a:t>
            </a:r>
          </a:p>
          <a:p>
            <a:pPr marL="457200" indent="-457200">
              <a:spcAft>
                <a:spcPts val="1200"/>
              </a:spcAft>
              <a:buAutoNum type="arabicPeriod"/>
            </a:pPr>
            <a:r>
              <a:rPr lang="ru-RU" sz="2400" dirty="0"/>
              <a:t>Для кого это приглашение?</a:t>
            </a:r>
          </a:p>
          <a:p>
            <a:pPr marL="457200" indent="-457200">
              <a:spcAft>
                <a:spcPts val="1200"/>
              </a:spcAft>
              <a:buAutoNum type="arabicPeriod"/>
            </a:pPr>
            <a:r>
              <a:rPr lang="ru-RU" sz="2400" dirty="0"/>
              <a:t>Куда приглашают?</a:t>
            </a:r>
          </a:p>
          <a:p>
            <a:pPr marL="457200" indent="-457200">
              <a:spcAft>
                <a:spcPts val="1200"/>
              </a:spcAft>
              <a:buAutoNum type="arabicPeriod"/>
            </a:pPr>
            <a:r>
              <a:rPr lang="ru-RU" sz="2400" dirty="0"/>
              <a:t>Когда приглашают? Дата и время?</a:t>
            </a:r>
          </a:p>
          <a:p>
            <a:pPr marL="457200" indent="-457200">
              <a:spcAft>
                <a:spcPts val="1200"/>
              </a:spcAft>
              <a:buAutoNum type="arabicPeriod"/>
            </a:pPr>
            <a:r>
              <a:rPr lang="ru-RU" sz="2400" dirty="0"/>
              <a:t>Какие задания будут на мероприятии?</a:t>
            </a:r>
          </a:p>
          <a:p>
            <a:pPr marL="457200" indent="-457200">
              <a:spcAft>
                <a:spcPts val="1200"/>
              </a:spcAft>
              <a:buAutoNum type="arabicPeriod"/>
            </a:pPr>
            <a:r>
              <a:rPr lang="ru-RU" sz="2400" dirty="0"/>
              <a:t>Что еще предлагают в эти дни посещения мероприятия?</a:t>
            </a:r>
          </a:p>
          <a:p>
            <a:pPr marL="0" indent="0">
              <a:buNone/>
            </a:pPr>
            <a:endParaRPr lang="ru-RU" sz="2400" dirty="0"/>
          </a:p>
        </p:txBody>
      </p:sp>
      <p:pic>
        <p:nvPicPr>
          <p:cNvPr id="5" name="Витославлицы приглашает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3" cstate="print"/>
          <a:stretch>
            <a:fillRect/>
          </a:stretch>
        </p:blipFill>
        <p:spPr>
          <a:xfrm>
            <a:off x="7668344" y="692696"/>
            <a:ext cx="656456" cy="6564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83886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6095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29DB5B-2441-483A-8ECB-A2BDE305A1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>
                <a:highlight>
                  <a:srgbClr val="FFFF00"/>
                </a:highlight>
              </a:rPr>
              <a:t>Печатный источник </a:t>
            </a:r>
            <a:endParaRPr lang="en-AU" dirty="0">
              <a:highlight>
                <a:srgbClr val="FFFF00"/>
              </a:highlight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BA9EFEA-5370-4AAA-BAE3-DD58EF66815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Урок 11 из учебника. И урок 12. </a:t>
            </a:r>
          </a:p>
          <a:p>
            <a:r>
              <a:rPr lang="ru-RU" dirty="0"/>
              <a:t>Учитель выбирает тексты для чтения. </a:t>
            </a:r>
          </a:p>
          <a:p>
            <a:r>
              <a:rPr lang="ru-RU" dirty="0"/>
              <a:t>Упражнения для выполнения. </a:t>
            </a:r>
          </a:p>
          <a:p>
            <a:endParaRPr lang="ru-RU" dirty="0"/>
          </a:p>
          <a:p>
            <a:r>
              <a:rPr lang="ru-RU" dirty="0">
                <a:highlight>
                  <a:srgbClr val="FFFF00"/>
                </a:highlight>
              </a:rPr>
              <a:t>Отработка навыка: </a:t>
            </a:r>
            <a:r>
              <a:rPr lang="en-AU" dirty="0">
                <a:highlight>
                  <a:srgbClr val="FFFF00"/>
                </a:highlight>
              </a:rPr>
              <a:t>reading comprehension </a:t>
            </a:r>
            <a:endParaRPr lang="ru-RU" dirty="0">
              <a:highlight>
                <a:srgbClr val="FFFF00"/>
              </a:highlight>
            </a:endParaRPr>
          </a:p>
        </p:txBody>
      </p:sp>
    </p:spTree>
    <p:extLst>
      <p:ext uri="{BB962C8B-B14F-4D97-AF65-F5344CB8AC3E}">
        <p14:creationId xmlns:p14="http://schemas.microsoft.com/office/powerpoint/2010/main" val="354164361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0528" y="274638"/>
            <a:ext cx="9144000" cy="1143000"/>
          </a:xfrm>
        </p:spPr>
        <p:txBody>
          <a:bodyPr>
            <a:noAutofit/>
          </a:bodyPr>
          <a:lstStyle/>
          <a:p>
            <a:pPr algn="l"/>
            <a:r>
              <a:rPr lang="ru-RU" b="1" dirty="0">
                <a:solidFill>
                  <a:schemeClr val="accent1">
                    <a:lumMod val="50000"/>
                  </a:schemeClr>
                </a:solidFill>
                <a:latin typeface="+mn-lt"/>
                <a:ea typeface="+mn-ea"/>
                <a:cs typeface="+mn-cs"/>
              </a:rPr>
              <a:t>Музей «Витославлицы». Новгород</a:t>
            </a:r>
          </a:p>
        </p:txBody>
      </p:sp>
      <p:pic>
        <p:nvPicPr>
          <p:cNvPr id="1026" name="Picture 2" descr="http://rasfokus.ru/images/photos/medium/df30394e7184f75184ff1148a0c6dfbe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1196752"/>
            <a:ext cx="8383861" cy="5589240"/>
          </a:xfrm>
          <a:prstGeom prst="round2DiagRect">
            <a:avLst/>
          </a:prstGeom>
          <a:noFill/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467544" y="188640"/>
            <a:ext cx="8352928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b="1" dirty="0">
                <a:solidFill>
                  <a:schemeClr val="accent1">
                    <a:lumMod val="75000"/>
                  </a:schemeClr>
                </a:solidFill>
              </a:rPr>
              <a:t>Смотрим фильм о Вотчине Деда Мороза</a:t>
            </a:r>
          </a:p>
        </p:txBody>
      </p:sp>
      <p:pic>
        <p:nvPicPr>
          <p:cNvPr id="6" name="Дед мороз (online-video-cutter.com).mp4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3" cstate="print"/>
          <a:stretch>
            <a:fillRect/>
          </a:stretch>
        </p:blipFill>
        <p:spPr>
          <a:xfrm>
            <a:off x="1043608" y="1700809"/>
            <a:ext cx="6912768" cy="475252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video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b="1" i="1" cap="all" dirty="0">
                <a:solidFill>
                  <a:schemeClr val="tx2">
                    <a:lumMod val="75000"/>
                  </a:schemeClr>
                </a:solidFill>
              </a:rPr>
              <a:t>Домашнее задание</a:t>
            </a:r>
            <a:endParaRPr lang="ru-RU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39552" y="1412776"/>
            <a:ext cx="727280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>
                <a:solidFill>
                  <a:srgbClr val="7030A0"/>
                </a:solidFill>
              </a:rPr>
              <a:t>Подготовьте РРР</a:t>
            </a:r>
            <a:r>
              <a:rPr lang="en-US" sz="2000" dirty="0">
                <a:solidFill>
                  <a:srgbClr val="7030A0"/>
                </a:solidFill>
              </a:rPr>
              <a:t> </a:t>
            </a:r>
            <a:r>
              <a:rPr lang="ru-RU" sz="2000" dirty="0">
                <a:solidFill>
                  <a:srgbClr val="7030A0"/>
                </a:solidFill>
              </a:rPr>
              <a:t>экскурсию по старым городам России, пользуясь учебником стр.121-127 и выданному тексту по плану: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79512" y="2204864"/>
            <a:ext cx="468052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>
                <a:solidFill>
                  <a:schemeClr val="tx2">
                    <a:lumMod val="75000"/>
                  </a:schemeClr>
                </a:solidFill>
              </a:rPr>
              <a:t>Великий Новгород</a:t>
            </a:r>
          </a:p>
          <a:p>
            <a:r>
              <a:rPr lang="ru-RU" sz="2000" dirty="0">
                <a:solidFill>
                  <a:schemeClr val="tx2">
                    <a:lumMod val="75000"/>
                  </a:schemeClr>
                </a:solidFill>
              </a:rPr>
              <a:t>Нижний Новгород</a:t>
            </a:r>
          </a:p>
          <a:p>
            <a:r>
              <a:rPr lang="ru-RU" sz="2000" dirty="0">
                <a:solidFill>
                  <a:schemeClr val="tx2">
                    <a:lumMod val="75000"/>
                  </a:schemeClr>
                </a:solidFill>
              </a:rPr>
              <a:t>Псков</a:t>
            </a:r>
          </a:p>
          <a:p>
            <a:r>
              <a:rPr lang="ru-RU" sz="2000" dirty="0">
                <a:solidFill>
                  <a:schemeClr val="tx2">
                    <a:lumMod val="75000"/>
                  </a:schemeClr>
                </a:solidFill>
              </a:rPr>
              <a:t>Смоленск</a:t>
            </a:r>
          </a:p>
          <a:p>
            <a:r>
              <a:rPr lang="ru-RU" sz="2000" dirty="0">
                <a:solidFill>
                  <a:schemeClr val="tx2">
                    <a:lumMod val="75000"/>
                  </a:schemeClr>
                </a:solidFill>
              </a:rPr>
              <a:t>Тверь</a:t>
            </a:r>
          </a:p>
          <a:p>
            <a:r>
              <a:rPr lang="ru-RU" sz="2000" dirty="0">
                <a:solidFill>
                  <a:schemeClr val="tx2">
                    <a:lumMod val="75000"/>
                  </a:schemeClr>
                </a:solidFill>
              </a:rPr>
              <a:t>Изборск</a:t>
            </a:r>
          </a:p>
          <a:p>
            <a:r>
              <a:rPr lang="ru-RU" sz="2000" dirty="0">
                <a:solidFill>
                  <a:schemeClr val="tx2">
                    <a:lumMod val="75000"/>
                  </a:schemeClr>
                </a:solidFill>
              </a:rPr>
              <a:t>Великий Устюг</a:t>
            </a:r>
          </a:p>
          <a:p>
            <a:endParaRPr lang="ru-RU" sz="2000" dirty="0">
              <a:solidFill>
                <a:schemeClr val="tx2">
                  <a:lumMod val="75000"/>
                </a:schemeClr>
              </a:solidFill>
            </a:endParaRPr>
          </a:p>
          <a:p>
            <a:endParaRPr lang="ru-RU" sz="2000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932040" y="2204864"/>
            <a:ext cx="4032448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AutoNum type="arabicPeriod"/>
            </a:pPr>
            <a:r>
              <a:rPr lang="ru-RU" sz="2000" dirty="0">
                <a:solidFill>
                  <a:schemeClr val="accent6">
                    <a:lumMod val="50000"/>
                  </a:schemeClr>
                </a:solidFill>
              </a:rPr>
              <a:t>Название города</a:t>
            </a:r>
          </a:p>
          <a:p>
            <a:pPr marL="457200" indent="-457200">
              <a:buAutoNum type="arabicPeriod"/>
            </a:pPr>
            <a:r>
              <a:rPr lang="ru-RU" sz="2000" dirty="0">
                <a:solidFill>
                  <a:schemeClr val="accent6">
                    <a:lumMod val="50000"/>
                  </a:schemeClr>
                </a:solidFill>
              </a:rPr>
              <a:t>Когда был построен</a:t>
            </a:r>
          </a:p>
          <a:p>
            <a:pPr marL="457200" indent="-457200">
              <a:buAutoNum type="arabicPeriod"/>
            </a:pPr>
            <a:r>
              <a:rPr lang="ru-RU" sz="2000" dirty="0">
                <a:solidFill>
                  <a:schemeClr val="accent6">
                    <a:lumMod val="50000"/>
                  </a:schemeClr>
                </a:solidFill>
              </a:rPr>
              <a:t>2-3 достопримечательности</a:t>
            </a:r>
          </a:p>
          <a:p>
            <a:pPr marL="457200" indent="-457200">
              <a:buAutoNum type="arabicPeriod"/>
            </a:pPr>
            <a:r>
              <a:rPr lang="ru-RU" sz="2000" dirty="0">
                <a:solidFill>
                  <a:schemeClr val="accent6">
                    <a:lumMod val="50000"/>
                  </a:schemeClr>
                </a:solidFill>
              </a:rPr>
              <a:t>Хотелось бы вам там побывать? Почему?</a:t>
            </a:r>
          </a:p>
          <a:p>
            <a:pPr marL="457200" indent="-457200">
              <a:buAutoNum type="arabicPeriod"/>
            </a:pPr>
            <a:r>
              <a:rPr lang="ru-RU" sz="2000" dirty="0">
                <a:solidFill>
                  <a:schemeClr val="accent6">
                    <a:lumMod val="50000"/>
                  </a:schemeClr>
                </a:solidFill>
              </a:rPr>
              <a:t>Кому бы вы рекомендовали это место для посещения?</a:t>
            </a:r>
          </a:p>
          <a:p>
            <a:endParaRPr lang="ru-RU" sz="2000" dirty="0">
              <a:solidFill>
                <a:schemeClr val="tx2">
                  <a:lumMod val="75000"/>
                </a:schemeClr>
              </a:solidFill>
            </a:endParaRPr>
          </a:p>
          <a:p>
            <a:endParaRPr lang="ru-RU" sz="2000" dirty="0">
              <a:solidFill>
                <a:schemeClr val="tx2">
                  <a:lumMod val="75000"/>
                </a:schemeClr>
              </a:solidFill>
            </a:endParaRPr>
          </a:p>
          <a:p>
            <a:endParaRPr lang="ru-RU" sz="2000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87624" y="3717032"/>
            <a:ext cx="8229600" cy="1143000"/>
          </a:xfrm>
        </p:spPr>
        <p:txBody>
          <a:bodyPr>
            <a:normAutofit/>
          </a:bodyPr>
          <a:lstStyle/>
          <a:p>
            <a:r>
              <a:rPr lang="ru-RU" b="1" i="1" cap="all" dirty="0">
                <a:solidFill>
                  <a:schemeClr val="tx2">
                    <a:lumMod val="50000"/>
                  </a:schemeClr>
                </a:solidFill>
              </a:rPr>
              <a:t>Ваши Вопросы?</a:t>
            </a:r>
            <a:endParaRPr lang="ru-RU" dirty="0">
              <a:solidFill>
                <a:schemeClr val="tx2">
                  <a:lumMod val="50000"/>
                </a:schemeClr>
              </a:solidFill>
            </a:endParaRPr>
          </a:p>
        </p:txBody>
      </p:sp>
      <p:pic>
        <p:nvPicPr>
          <p:cNvPr id="4" name="Picture 2" descr="https://stihi.ru/pics/2020/09/16/2991.jpg"/>
          <p:cNvPicPr>
            <a:picLocks noChangeAspect="1" noChangeArrowheads="1"/>
          </p:cNvPicPr>
          <p:nvPr/>
        </p:nvPicPr>
        <p:blipFill>
          <a:blip r:embed="rId2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51520" y="692696"/>
            <a:ext cx="3600400" cy="36004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Title 1">
            <a:extLst>
              <a:ext uri="{FF2B5EF4-FFF2-40B4-BE49-F238E27FC236}">
                <a16:creationId xmlns:a16="http://schemas.microsoft.com/office/drawing/2014/main" id="{ABD668C8-384F-4D19-B806-BDA0C14835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endParaRPr lang="en-US"/>
          </a:p>
        </p:txBody>
      </p:sp>
      <p:pic>
        <p:nvPicPr>
          <p:cNvPr id="2050" name="Picture 2" descr="Хабирова призвали ответить на неудобные вопросы и поучаствовать в  предвыборных дебатах — Business FM | 107.5 Уфа">
            <a:extLst>
              <a:ext uri="{FF2B5EF4-FFF2-40B4-BE49-F238E27FC236}">
                <a16:creationId xmlns:a16="http://schemas.microsoft.com/office/drawing/2014/main" id="{102B6449-5F83-412E-A330-F75FA6585218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30962" y="1600200"/>
            <a:ext cx="8082076" cy="4525963"/>
          </a:xfrm>
          <a:prstGeom prst="rect">
            <a:avLst/>
          </a:prstGeom>
          <a:solidFill>
            <a:srgbClr val="FFFFFF"/>
          </a:solidFill>
        </p:spPr>
      </p:pic>
    </p:spTree>
    <p:extLst>
      <p:ext uri="{BB962C8B-B14F-4D97-AF65-F5344CB8AC3E}">
        <p14:creationId xmlns:p14="http://schemas.microsoft.com/office/powerpoint/2010/main" val="301456870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6">
                <a:lumMod val="40000"/>
                <a:lumOff val="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http://www.k2000.ru/pics/images/galery_shur/ni3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504" y="188640"/>
            <a:ext cx="2952327" cy="2635876"/>
          </a:xfrm>
          <a:prstGeom prst="ellipse">
            <a:avLst/>
          </a:prstGeom>
          <a:noFill/>
          <a:effectLst>
            <a:softEdge rad="127000"/>
          </a:effectLst>
        </p:spPr>
      </p:pic>
      <p:sp>
        <p:nvSpPr>
          <p:cNvPr id="5" name="TextBox 4"/>
          <p:cNvSpPr txBox="1"/>
          <p:nvPr/>
        </p:nvSpPr>
        <p:spPr>
          <a:xfrm>
            <a:off x="611560" y="6178078"/>
            <a:ext cx="194421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/>
              <a:t>НОВГОРОД</a:t>
            </a:r>
          </a:p>
          <a:p>
            <a:pPr algn="ctr"/>
            <a:r>
              <a:rPr lang="ru-RU" b="1" dirty="0"/>
              <a:t>859 г.</a:t>
            </a:r>
          </a:p>
          <a:p>
            <a:endParaRPr lang="ru-RU" dirty="0"/>
          </a:p>
        </p:txBody>
      </p:sp>
      <p:pic>
        <p:nvPicPr>
          <p:cNvPr id="16388" name="Picture 4" descr="http://media.xn--80aaafcm1bb8aifmgd6s.xn--p1ai/2018/08/i3731_1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54100" y="3698194"/>
            <a:ext cx="3089900" cy="2611126"/>
          </a:xfrm>
          <a:prstGeom prst="ellipse">
            <a:avLst/>
          </a:prstGeom>
          <a:noFill/>
          <a:effectLst>
            <a:softEdge rad="127000"/>
          </a:effectLst>
        </p:spPr>
      </p:pic>
      <p:sp>
        <p:nvSpPr>
          <p:cNvPr id="6" name="TextBox 5"/>
          <p:cNvSpPr txBox="1"/>
          <p:nvPr/>
        </p:nvSpPr>
        <p:spPr>
          <a:xfrm>
            <a:off x="6588224" y="6165304"/>
            <a:ext cx="194421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/>
              <a:t>ПСКОВ</a:t>
            </a:r>
          </a:p>
          <a:p>
            <a:pPr algn="ctr"/>
            <a:r>
              <a:rPr lang="ru-RU" b="1" dirty="0"/>
              <a:t>903 г.</a:t>
            </a:r>
          </a:p>
          <a:p>
            <a:endParaRPr lang="ru-RU" dirty="0"/>
          </a:p>
        </p:txBody>
      </p:sp>
      <p:pic>
        <p:nvPicPr>
          <p:cNvPr id="3" name="Picture 4" descr="http://s019.radikal.ru/i624/1206/8c/d967c154053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-1" y="3717032"/>
            <a:ext cx="2951659" cy="2524661"/>
          </a:xfrm>
          <a:prstGeom prst="ellipse">
            <a:avLst/>
          </a:prstGeom>
          <a:noFill/>
          <a:effectLst>
            <a:softEdge rad="127000"/>
          </a:effectLst>
        </p:spPr>
      </p:pic>
      <p:sp>
        <p:nvSpPr>
          <p:cNvPr id="8" name="TextBox 7"/>
          <p:cNvSpPr txBox="1"/>
          <p:nvPr/>
        </p:nvSpPr>
        <p:spPr>
          <a:xfrm>
            <a:off x="611560" y="2708920"/>
            <a:ext cx="194421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/>
              <a:t>СТАРАЯ ЛАДОГА</a:t>
            </a:r>
          </a:p>
          <a:p>
            <a:pPr algn="ctr"/>
            <a:r>
              <a:rPr lang="ru-RU" b="1" dirty="0"/>
              <a:t>753 г.</a:t>
            </a:r>
          </a:p>
          <a:p>
            <a:endParaRPr lang="ru-RU" dirty="0"/>
          </a:p>
        </p:txBody>
      </p:sp>
      <p:pic>
        <p:nvPicPr>
          <p:cNvPr id="16390" name="Picture 6" descr="http://geniusloci.io/sites/default/files/w/1621/mdzbqnewcxq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998726" y="104344"/>
            <a:ext cx="2926263" cy="2676584"/>
          </a:xfrm>
          <a:prstGeom prst="ellipse">
            <a:avLst/>
          </a:prstGeom>
          <a:noFill/>
          <a:effectLst>
            <a:softEdge rad="127000"/>
          </a:effectLst>
        </p:spPr>
      </p:pic>
      <p:sp>
        <p:nvSpPr>
          <p:cNvPr id="10" name="TextBox 9"/>
          <p:cNvSpPr txBox="1"/>
          <p:nvPr/>
        </p:nvSpPr>
        <p:spPr>
          <a:xfrm>
            <a:off x="6588224" y="2721694"/>
            <a:ext cx="194421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/>
              <a:t>СМОЛЕНСК</a:t>
            </a:r>
          </a:p>
          <a:p>
            <a:pPr algn="ctr"/>
            <a:r>
              <a:rPr lang="ru-RU" b="1" dirty="0"/>
              <a:t>863 г.</a:t>
            </a:r>
          </a:p>
          <a:p>
            <a:endParaRPr lang="ru-RU" dirty="0"/>
          </a:p>
        </p:txBody>
      </p:sp>
      <p:pic>
        <p:nvPicPr>
          <p:cNvPr id="16392" name="Picture 8" descr="https://yandex-images.naydex.net/5F2WLF151/5d6c14s8FfER/Kq5aF86zKC7eBoL71UT_F8G59jPM0qeYc3kqfQ-aiNIFBC-xlK15TAsnDUcnTsqt56G_5xoVkaNLsO2r3XHANRoPrve_lmxuj3eF7lU127MhzEYT3WPXHXe43w1OvhknwKLq9ZWpvEme8Z13By84X0WQWJTY9vZBXAIpa6208EGb64-0LCc6HK3l1Qp3pVu0kAskEJ935blDDEodLH4JQ3e3bWOl-8_4HkJYs1JYqPzW4zpmGBemEE_gO2td9PNijxuMRr8AqRyfNUZaFoa7JzEpZtF8FxTqU1x6L0wsGmK39k1w5KltyTwSqJFTOvjNF2KbJqo0pVHu0alan8WxkY-6HMVNMGsM7oUWm-VWmnaA6TRgn4U2eqEc2z39zRuRZmbtgOe4HHgu4HqTsDrq3cXga5XoZxZxb8DreZ3mInBvSD_kzaN5HA8W9QsmJRr3IUhXUd92NijAH7qMXC8p8qVn_eMWSs4oDJCbcnB42_4Gk8sVePekk54C-HvPFNMxH6qNZF2xeOwfp6TZNpfqlODbhrGvdrZawo5K3MyciHN2Z1yzFajday8zeCMiawv8RLCaZEhl9PK-oWuIzPZCoN0aP5XtIjkdbGSmORcVS1YjKkdDzUYGCJLu6NxuHRkTxcePceQazwjeYhgCUtrL3fXS-udqN5STbfHbae_kQjONmI6XTWOLPc_kFpg2N5u0k9t2gr8GpQjwz2stHk0rgUV1jOBmay9rbJAbExLJqu_3QtikelWUk_wgm_vOJzADDYhc1x2Rum49Zhb55qVqlvGLRDDMZHeZs09pPT6eKHIHRwxSd-tsyA2S2ENgatq9pOIr5doUp1Pv8KmIrccQkN0qDocvEQnODgbGCiY3mLbQC1az_edEWqAseW3ub1ljZweNYPWLbgvucsohMjs73NYiGBS7Vsajj7CY668GUEF9mF907ZGp_K42JWmFNar18WtmII1EZuhAj6sNc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642212" y="2420888"/>
            <a:ext cx="3938545" cy="1872208"/>
          </a:xfrm>
          <a:prstGeom prst="roundRect">
            <a:avLst/>
          </a:prstGeom>
          <a:noFill/>
          <a:effectLst>
            <a:softEdge rad="127000"/>
          </a:effectLst>
        </p:spPr>
      </p:pic>
      <p:sp>
        <p:nvSpPr>
          <p:cNvPr id="20" name="TextBox 19"/>
          <p:cNvSpPr txBox="1"/>
          <p:nvPr/>
        </p:nvSpPr>
        <p:spPr>
          <a:xfrm>
            <a:off x="2915816" y="2060848"/>
            <a:ext cx="35283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solidFill>
                  <a:srgbClr val="FF0000"/>
                </a:solidFill>
              </a:rPr>
              <a:t>ДРЕВНИЕ ГОРОДА РОССИИ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63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63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https://stihi.ru/pics/2020/09/16/2991.jpg"/>
          <p:cNvPicPr>
            <a:picLocks noChangeAspect="1" noChangeArrowheads="1"/>
          </p:cNvPicPr>
          <p:nvPr/>
        </p:nvPicPr>
        <p:blipFill>
          <a:blip r:embed="rId2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23528" y="1052736"/>
            <a:ext cx="2664296" cy="2664296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2915816" y="2132856"/>
            <a:ext cx="554461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b="1" dirty="0">
                <a:solidFill>
                  <a:schemeClr val="accent1">
                    <a:lumMod val="50000"/>
                  </a:schemeClr>
                </a:solidFill>
              </a:rPr>
              <a:t>Какая тема урока?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915816" y="3717032"/>
            <a:ext cx="554461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800" b="1" dirty="0">
                <a:solidFill>
                  <a:schemeClr val="accent1">
                    <a:lumMod val="50000"/>
                  </a:schemeClr>
                </a:solidFill>
              </a:rPr>
              <a:t>О чем сегодня мы будем говорить?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800" b="1" dirty="0">
                <a:solidFill>
                  <a:schemeClr val="accent1">
                    <a:lumMod val="50000"/>
                  </a:schemeClr>
                </a:solidFill>
                <a:latin typeface="+mn-lt"/>
                <a:ea typeface="+mn-ea"/>
                <a:cs typeface="+mn-cs"/>
              </a:rPr>
              <a:t>Древние города России</a:t>
            </a:r>
          </a:p>
        </p:txBody>
      </p:sp>
      <p:pic>
        <p:nvPicPr>
          <p:cNvPr id="4" name="Picture 8" descr="https://yandex-images.naydex.net/5F2WLF151/5d6c14s8FfER/Kq5aF86zKC7eBoL71UT_F8G59jPM0qeYc3kqfQ-aiNIFBC-xlK15TAsnDUcnTsqt56G_5xoVkaNLsO2r3XHANRoPrve_lmxuj3eF7lU127MhzEYT3WPXHXe43w1OvhknwKLq9ZWpvEme8Z13By84X0WQWJTY9vZBXAIpa6208EGb64-0LCc6HK3l1Qp3pVu0kAskEJ935blDDEodLH4JQ3e3bWOl-8_4HkJYs1JYqPzW4zpmGBemEE_gO2td9PNijxuMRr8AqRyfNUZaFoa7JzEpZtF8FxTqU1x6L0wsGmK39k1w5KltyTwSqJFTOvjNF2KbJqo0pVHu0alan8WxkY-6HMVNMGsM7oUWm-VWmnaA6TRgn4U2eqEc2z39zRuRZmbtgOe4HHgu4HqTsDrq3cXga5XoZxZxb8DreZ3mInBvSD_kzaN5HA8W9QsmJRr3IUhXUd92NijAH7qMXC8p8qVn_eMWSs4oDJCbcnB42_4Gk8sVePekk54C-HvPFNMxH6qNZF2xeOwfp6TZNpfqlODbhrGvdrZawo5K3MyciHN2Z1yzFajday8zeCMiawv8RLCaZEhl9PK-oWuIzPZCoN0aP5XtIjkdbGSmORcVS1YjKkdDzUYGCJLu6NxuHRkTxcePceQazwjeYhgCUtrL3fXS-udqN5STbfHbae_kQjONmI6XTWOLPc_kFpg2N5u0k9t2gr8GpQjwz2stHk0rgUV1jOBmay9rbJAbExLJqu_3QtikelWUk_wgm_vOJzADDYhc1x2Rum49Zhb55qVqlvGLRDDMZHeZs09pPT6eKHIHRwxSd-tsyA2S2ENgatq9pOIr5doUp1Pv8KmIrccQkN0qDocvEQnODgbGCiY3mLbQC1az_edEWqAseW3ub1ljZweNYPWLbgvucsohMjs73NYiGBS7Vsajj7CY668GUEF9mF907ZGp_K42JWmFNar18WtmII1EZuhAj6sNc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1916832"/>
            <a:ext cx="8785987" cy="4176464"/>
          </a:xfrm>
          <a:prstGeom prst="roundRect">
            <a:avLst/>
          </a:prstGeom>
          <a:noFill/>
        </p:spPr>
      </p:pic>
    </p:spTree>
  </p:cSld>
  <p:clrMapOvr>
    <a:masterClrMapping/>
  </p:clrMapOvr>
  <p:transition spd="slow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Title 1">
            <a:extLst>
              <a:ext uri="{FF2B5EF4-FFF2-40B4-BE49-F238E27FC236}">
                <a16:creationId xmlns:a16="http://schemas.microsoft.com/office/drawing/2014/main" id="{84129CFA-E637-4A45-9AC7-A5F358FF8C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/>
          <a:p>
            <a:endParaRPr lang="en-US"/>
          </a:p>
        </p:txBody>
      </p:sp>
      <p:sp>
        <p:nvSpPr>
          <p:cNvPr id="73" name="Text Placeholder 3">
            <a:extLst>
              <a:ext uri="{FF2B5EF4-FFF2-40B4-BE49-F238E27FC236}">
                <a16:creationId xmlns:a16="http://schemas.microsoft.com/office/drawing/2014/main" id="{8EE79318-8E90-4C72-8C2A-0BCB55B5E9E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-2181225" y="-944563"/>
            <a:ext cx="3008313" cy="4691063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1028" name="Picture 4" descr="Из-за принимаемого Госдумой закона Москва может остаться без гидов и  экскурсоводов — Москвич Mag">
            <a:extLst>
              <a:ext uri="{FF2B5EF4-FFF2-40B4-BE49-F238E27FC236}">
                <a16:creationId xmlns:a16="http://schemas.microsoft.com/office/drawing/2014/main" id="{D4D650C0-DF22-4F39-9839-8332E03630C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408257"/>
            <a:ext cx="2952750" cy="1552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Экскурсии по Берлину на русском языке — цены и расписание 2021 года">
            <a:extLst>
              <a:ext uri="{FF2B5EF4-FFF2-40B4-BE49-F238E27FC236}">
                <a16:creationId xmlns:a16="http://schemas.microsoft.com/office/drawing/2014/main" id="{7809D7DE-5A28-4F57-B7C8-A67359F48883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14887" y="260620"/>
            <a:ext cx="2466975" cy="1847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Young Couple In A Tour Agency Communication With A Travel Agent.. Stock  Photo, Picture And Royalty Free Image. Image 93950378.">
            <a:extLst>
              <a:ext uri="{FF2B5EF4-FFF2-40B4-BE49-F238E27FC236}">
                <a16:creationId xmlns:a16="http://schemas.microsoft.com/office/drawing/2014/main" id="{529AD7FA-A1DA-4FB8-9670-8FCD94AFC1D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6523" y="2652713"/>
            <a:ext cx="2813427" cy="18722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Premium Photo | Travel agent presenting tour to man">
            <a:extLst>
              <a:ext uri="{FF2B5EF4-FFF2-40B4-BE49-F238E27FC236}">
                <a16:creationId xmlns:a16="http://schemas.microsoft.com/office/drawing/2014/main" id="{F01CE1DA-0215-4F0F-9B1F-E6D042DAB63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53014" y="2780928"/>
            <a:ext cx="2619375" cy="1743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9845A517-1092-4111-B53C-7F42A6A75669}"/>
              </a:ext>
            </a:extLst>
          </p:cNvPr>
          <p:cNvSpPr txBox="1"/>
          <p:nvPr/>
        </p:nvSpPr>
        <p:spPr>
          <a:xfrm>
            <a:off x="1475656" y="5085184"/>
            <a:ext cx="59046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Как эти картинки могут быть связаны с нашей  темой 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43113775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A69886-4CF1-4073-B562-5776F47749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Собери материал для своей экскурсии и для работы в агентстве. </a:t>
            </a:r>
            <a:endParaRPr lang="en-AU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5114C7D-4C66-46D0-AD94-A14033DA1069}"/>
              </a:ext>
            </a:extLst>
          </p:cNvPr>
          <p:cNvSpPr>
            <a:spLocks noGrp="1"/>
          </p:cNvSpPr>
          <p:nvPr>
            <p:ph idx="1"/>
          </p:nvPr>
        </p:nvSpPr>
        <p:spPr>
          <a:xfrm rot="19792206">
            <a:off x="3923928" y="2492896"/>
            <a:ext cx="4762872" cy="849743"/>
          </a:xfrm>
        </p:spPr>
        <p:txBody>
          <a:bodyPr/>
          <a:lstStyle/>
          <a:p>
            <a:pPr marL="0" indent="0">
              <a:buNone/>
            </a:pPr>
            <a:r>
              <a:rPr lang="ru-RU" dirty="0">
                <a:solidFill>
                  <a:schemeClr val="tx2">
                    <a:lumMod val="60000"/>
                    <a:lumOff val="40000"/>
                  </a:schemeClr>
                </a:solidFill>
              </a:rPr>
              <a:t>Слова – термины</a:t>
            </a:r>
            <a:r>
              <a:rPr lang="ru-RU" dirty="0"/>
              <a:t> </a:t>
            </a:r>
            <a:endParaRPr lang="en-AU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40B7B86-DC0E-4609-BA05-CC898F3ACC1C}"/>
              </a:ext>
            </a:extLst>
          </p:cNvPr>
          <p:cNvSpPr txBox="1"/>
          <p:nvPr/>
        </p:nvSpPr>
        <p:spPr>
          <a:xfrm rot="9780291" flipV="1">
            <a:off x="1111906" y="1578565"/>
            <a:ext cx="574238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800" b="1" dirty="0">
                <a:solidFill>
                  <a:srgbClr val="FF0000"/>
                </a:solidFill>
                <a:latin typeface="+mn-lt"/>
                <a:ea typeface="+mn-ea"/>
                <a:cs typeface="+mn-cs"/>
              </a:rPr>
              <a:t>АУДИО</a:t>
            </a:r>
            <a:endParaRPr lang="en-AU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1D96FB4-E0F8-4AFB-9810-F904CF04ABDB}"/>
              </a:ext>
            </a:extLst>
          </p:cNvPr>
          <p:cNvSpPr txBox="1"/>
          <p:nvPr/>
        </p:nvSpPr>
        <p:spPr>
          <a:xfrm rot="2172929">
            <a:off x="1547664" y="3861048"/>
            <a:ext cx="30243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solidFill>
                  <a:schemeClr val="bg2">
                    <a:lumMod val="50000"/>
                  </a:schemeClr>
                </a:solidFill>
              </a:rPr>
              <a:t>Информационный текст </a:t>
            </a:r>
            <a:endParaRPr lang="en-AU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2E524F1-C62B-4003-BED2-CFB643627955}"/>
              </a:ext>
            </a:extLst>
          </p:cNvPr>
          <p:cNvSpPr txBox="1"/>
          <p:nvPr/>
        </p:nvSpPr>
        <p:spPr>
          <a:xfrm>
            <a:off x="4932040" y="4221088"/>
            <a:ext cx="175862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solidFill>
                  <a:schemeClr val="accent4">
                    <a:lumMod val="75000"/>
                  </a:schemeClr>
                </a:solidFill>
              </a:rPr>
              <a:t>Фотографии с видами города </a:t>
            </a:r>
            <a:endParaRPr lang="en-AU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E049C2C-FCF7-47B1-84AF-7F922D7C5FEC}"/>
              </a:ext>
            </a:extLst>
          </p:cNvPr>
          <p:cNvSpPr txBox="1"/>
          <p:nvPr/>
        </p:nvSpPr>
        <p:spPr>
          <a:xfrm>
            <a:off x="971600" y="5157192"/>
            <a:ext cx="23762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solidFill>
                  <a:srgbClr val="7030A0"/>
                </a:solidFill>
              </a:rPr>
              <a:t>Информация об основателе города</a:t>
            </a:r>
            <a:endParaRPr lang="en-AU" b="1" dirty="0">
              <a:solidFill>
                <a:srgbClr val="7030A0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BA8CE5D-4F3B-4082-B698-336F2FA45D1E}"/>
              </a:ext>
            </a:extLst>
          </p:cNvPr>
          <p:cNvSpPr txBox="1"/>
          <p:nvPr/>
        </p:nvSpPr>
        <p:spPr>
          <a:xfrm>
            <a:off x="3851920" y="5373216"/>
            <a:ext cx="29309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solidFill>
                  <a:srgbClr val="0070C0"/>
                </a:solidFill>
              </a:rPr>
              <a:t>Интересная легенда, связанная с городом </a:t>
            </a:r>
            <a:endParaRPr lang="en-AU" b="1" dirty="0">
              <a:solidFill>
                <a:srgbClr val="0070C0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FACBF24-A4C6-42F7-AFDC-1C80B05B7B1F}"/>
              </a:ext>
            </a:extLst>
          </p:cNvPr>
          <p:cNvSpPr txBox="1"/>
          <p:nvPr/>
        </p:nvSpPr>
        <p:spPr>
          <a:xfrm>
            <a:off x="6690663" y="3501008"/>
            <a:ext cx="16977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Выбрать место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421662899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1A7080-3C8D-4483-8ACA-B73F3734C7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dirty="0"/>
              <a:t>Собери материал для своей экскурсии и для работы в турагентстве.  </a:t>
            </a:r>
            <a:endParaRPr lang="en-AU" sz="32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B9A7AA5-E039-4709-9C98-3636631C2AC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ru-RU" dirty="0"/>
              <a:t>1. Подумайте и напишите источники, которые вам помогут выполнить задание. </a:t>
            </a:r>
          </a:p>
          <a:p>
            <a:pPr marL="0" indent="0">
              <a:buNone/>
            </a:pPr>
            <a:r>
              <a:rPr lang="ru-RU" dirty="0">
                <a:highlight>
                  <a:srgbClr val="FFFF00"/>
                </a:highlight>
              </a:rPr>
              <a:t>(</a:t>
            </a:r>
            <a:r>
              <a:rPr lang="en-AU" dirty="0">
                <a:highlight>
                  <a:srgbClr val="FFFF00"/>
                </a:highlight>
              </a:rPr>
              <a:t>brainstorming ) </a:t>
            </a:r>
            <a:r>
              <a:rPr lang="ru-RU" dirty="0">
                <a:highlight>
                  <a:srgbClr val="FFFF00"/>
                </a:highlight>
              </a:rPr>
              <a:t> </a:t>
            </a:r>
            <a:r>
              <a:rPr lang="ru-RU" dirty="0">
                <a:solidFill>
                  <a:srgbClr val="C00000"/>
                </a:solidFill>
              </a:rPr>
              <a:t>для учителя. </a:t>
            </a:r>
            <a:r>
              <a:rPr lang="ru-RU" sz="1900" i="1" dirty="0">
                <a:solidFill>
                  <a:srgbClr val="C00000"/>
                </a:solidFill>
              </a:rPr>
              <a:t>учащиеся сами думают, какая им информация может пригодиться.  Работают в группах по 3 человека. 2-3 минуты. Затем озвучивают свои идеи. Идеи хорошо записать на доску или на А3 листе бумаги фломастером. Затем повесить его на доску, почитать и обсудить с классом. Может что-то добавить. </a:t>
            </a:r>
          </a:p>
          <a:p>
            <a:endParaRPr lang="en-AU" dirty="0"/>
          </a:p>
          <a:p>
            <a:r>
              <a:rPr lang="ru-RU" dirty="0"/>
              <a:t>Далее учитель предоставляет необходимый материал: </a:t>
            </a:r>
            <a:r>
              <a:rPr lang="ru-RU" sz="1300" dirty="0">
                <a:solidFill>
                  <a:srgbClr val="C00000"/>
                </a:solidFill>
              </a:rPr>
              <a:t>аудио; текст; лист со словами могут выписать сами или дает учитель в упражнении. </a:t>
            </a:r>
            <a:endParaRPr lang="en-AU" sz="13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522307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7C059F-2BC0-4656-86D6-1D4CA5BA28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Задания.</a:t>
            </a:r>
            <a:endParaRPr lang="en-AU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B4150DC-3DA5-42D3-A044-FC95C9761F8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sz="2400" b="1" dirty="0">
                <a:solidFill>
                  <a:schemeClr val="accent4">
                    <a:lumMod val="75000"/>
                  </a:schemeClr>
                </a:solidFill>
              </a:rPr>
              <a:t>Урок 1. Задание. Составить экскурсию.  </a:t>
            </a:r>
          </a:p>
          <a:p>
            <a:pPr marL="0" indent="0">
              <a:buNone/>
            </a:pPr>
            <a:r>
              <a:rPr lang="ru-RU" sz="2400" b="1" dirty="0">
                <a:solidFill>
                  <a:schemeClr val="accent4">
                    <a:lumMod val="75000"/>
                  </a:schemeClr>
                </a:solidFill>
              </a:rPr>
              <a:t> Ты экскурсовод. Ты ведешь экскурсию по древнему городу России _______</a:t>
            </a:r>
          </a:p>
          <a:p>
            <a:r>
              <a:rPr lang="en-AU" b="1" dirty="0">
                <a:solidFill>
                  <a:schemeClr val="accent4">
                    <a:lumMod val="75000"/>
                  </a:schemeClr>
                </a:solidFill>
                <a:highlight>
                  <a:srgbClr val="FFFF00"/>
                </a:highlight>
              </a:rPr>
              <a:t>Skill: reorganising information.</a:t>
            </a:r>
            <a:endParaRPr lang="en-AU" dirty="0">
              <a:highlight>
                <a:srgbClr val="FFFF00"/>
              </a:highlight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DE0A987-F713-4A1C-AE3F-8B7216222D6E}"/>
              </a:ext>
            </a:extLst>
          </p:cNvPr>
          <p:cNvSpPr txBox="1"/>
          <p:nvPr/>
        </p:nvSpPr>
        <p:spPr>
          <a:xfrm>
            <a:off x="1115616" y="3933056"/>
            <a:ext cx="7272808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dirty="0">
                <a:solidFill>
                  <a:srgbClr val="0070C0"/>
                </a:solidFill>
              </a:rPr>
              <a:t>Урок 2. Задание. Составить диалог.    </a:t>
            </a:r>
          </a:p>
          <a:p>
            <a:endParaRPr lang="ru-RU" dirty="0">
              <a:solidFill>
                <a:srgbClr val="0070C0"/>
              </a:solidFill>
            </a:endParaRPr>
          </a:p>
          <a:p>
            <a:r>
              <a:rPr lang="ru-RU" dirty="0">
                <a:solidFill>
                  <a:srgbClr val="0070C0"/>
                </a:solidFill>
              </a:rPr>
              <a:t>  А)Ты сотрудник турагентства. Тебе необходимо </a:t>
            </a:r>
            <a:r>
              <a:rPr lang="ru-RU" u="sng" dirty="0">
                <a:solidFill>
                  <a:srgbClr val="0070C0"/>
                </a:solidFill>
              </a:rPr>
              <a:t>убедить</a:t>
            </a:r>
            <a:r>
              <a:rPr lang="ru-RU" dirty="0">
                <a:solidFill>
                  <a:srgbClr val="0070C0"/>
                </a:solidFill>
              </a:rPr>
              <a:t> потенциального туриста купить путевку по «Золотому кольцу». </a:t>
            </a:r>
          </a:p>
          <a:p>
            <a:pPr marL="0" indent="0">
              <a:buNone/>
            </a:pPr>
            <a:r>
              <a:rPr lang="ru-RU" dirty="0">
                <a:solidFill>
                  <a:srgbClr val="0070C0"/>
                </a:solidFill>
              </a:rPr>
              <a:t>  </a:t>
            </a:r>
            <a:r>
              <a:rPr lang="ru-RU" dirty="0">
                <a:solidFill>
                  <a:schemeClr val="accent3">
                    <a:lumMod val="50000"/>
                  </a:schemeClr>
                </a:solidFill>
              </a:rPr>
              <a:t>Б)Ты турист. Хочешь купить путевку по России, но не знаешь куда поехать. Ты обращаешься за помощью в агентство. </a:t>
            </a:r>
          </a:p>
        </p:txBody>
      </p:sp>
    </p:spTree>
    <p:extLst>
      <p:ext uri="{BB962C8B-B14F-4D97-AF65-F5344CB8AC3E}">
        <p14:creationId xmlns:p14="http://schemas.microsoft.com/office/powerpoint/2010/main" val="1553806989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2724</TotalTime>
  <Words>1007</Words>
  <Application>Microsoft Office PowerPoint</Application>
  <PresentationFormat>On-screen Show (4:3)</PresentationFormat>
  <Paragraphs>135</Paragraphs>
  <Slides>28</Slides>
  <Notes>0</Notes>
  <HiddenSlides>0</HiddenSlides>
  <MMClips>4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31" baseType="lpstr">
      <vt:lpstr>Arial</vt:lpstr>
      <vt:lpstr>Calibri</vt:lpstr>
      <vt:lpstr>Тема Office</vt:lpstr>
      <vt:lpstr>PowerPoint Presentation</vt:lpstr>
      <vt:lpstr>PowerPoint Presentation</vt:lpstr>
      <vt:lpstr>PowerPoint Presentation</vt:lpstr>
      <vt:lpstr>PowerPoint Presentation</vt:lpstr>
      <vt:lpstr>Древние города России</vt:lpstr>
      <vt:lpstr>PowerPoint Presentation</vt:lpstr>
      <vt:lpstr>Собери материал для своей экскурсии и для работы в агентстве. </vt:lpstr>
      <vt:lpstr>Собери материал для своей экскурсии и для работы в турагентстве.  </vt:lpstr>
      <vt:lpstr>Задания.</vt:lpstr>
      <vt:lpstr>Выбери себе пару и роль.</vt:lpstr>
      <vt:lpstr>Ваше задание на сегодня: </vt:lpstr>
      <vt:lpstr>АУДИО источник. </vt:lpstr>
      <vt:lpstr>PowerPoint Presentation</vt:lpstr>
      <vt:lpstr>PowerPoint Presentation</vt:lpstr>
      <vt:lpstr>Старая Ладога. Раскопки</vt:lpstr>
      <vt:lpstr>Д/з Печатный источник </vt:lpstr>
      <vt:lpstr>Дополнительная информация по теме  в аудио, видео и печатных источниках. </vt:lpstr>
      <vt:lpstr>АУДИО источник. </vt:lpstr>
      <vt:lpstr>PowerPoint Presentation</vt:lpstr>
      <vt:lpstr>Набережная реки Псковы</vt:lpstr>
      <vt:lpstr>АУДИО</vt:lpstr>
      <vt:lpstr>PowerPoint Presentation</vt:lpstr>
      <vt:lpstr>Печатный источник </vt:lpstr>
      <vt:lpstr>Музей «Витославлицы». Новгород</vt:lpstr>
      <vt:lpstr>PowerPoint Presentation</vt:lpstr>
      <vt:lpstr>Домашнее задание</vt:lpstr>
      <vt:lpstr>Ваши Вопросы?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Marina Makarova</dc:creator>
  <cp:lastModifiedBy>Marina Makarova</cp:lastModifiedBy>
  <cp:revision>54</cp:revision>
  <dcterms:created xsi:type="dcterms:W3CDTF">2021-01-30T07:35:19Z</dcterms:created>
  <dcterms:modified xsi:type="dcterms:W3CDTF">2021-03-24T23:37:49Z</dcterms:modified>
</cp:coreProperties>
</file>