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5" r:id="rId2"/>
    <p:sldId id="306" r:id="rId3"/>
    <p:sldId id="317" r:id="rId4"/>
    <p:sldId id="318" r:id="rId5"/>
    <p:sldId id="319" r:id="rId6"/>
    <p:sldId id="313" r:id="rId7"/>
    <p:sldId id="320" r:id="rId8"/>
    <p:sldId id="315" r:id="rId9"/>
    <p:sldId id="316" r:id="rId10"/>
    <p:sldId id="2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Пустой слайд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5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5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85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Вертикальный заголовок и текст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"/>
          <p:cNvSpPr txBox="1">
            <a:spLocks noGrp="1"/>
          </p:cNvSpPr>
          <p:nvPr>
            <p:ph type="title"/>
          </p:nvPr>
        </p:nvSpPr>
        <p:spPr>
          <a:xfrm rot="5400000">
            <a:off x="6081449" y="1915849"/>
            <a:ext cx="5868987" cy="2491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6"/>
          <p:cNvSpPr txBox="1">
            <a:spLocks noGrp="1"/>
          </p:cNvSpPr>
          <p:nvPr>
            <p:ph type="body" idx="1"/>
          </p:nvPr>
        </p:nvSpPr>
        <p:spPr>
          <a:xfrm rot="5400000">
            <a:off x="995099" y="-475985"/>
            <a:ext cx="5868987" cy="727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8" name="Google Shape;148;p6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6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6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1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Заголовок и вертикальный текст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"/>
          <p:cNvSpPr txBox="1">
            <a:spLocks noGrp="1"/>
          </p:cNvSpPr>
          <p:nvPr>
            <p:ph type="title"/>
          </p:nvPr>
        </p:nvSpPr>
        <p:spPr>
          <a:xfrm>
            <a:off x="292101" y="227012"/>
            <a:ext cx="99695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7"/>
          <p:cNvSpPr txBox="1">
            <a:spLocks noGrp="1"/>
          </p:cNvSpPr>
          <p:nvPr>
            <p:ph type="body" idx="1"/>
          </p:nvPr>
        </p:nvSpPr>
        <p:spPr>
          <a:xfrm rot="5400000">
            <a:off x="3027099" y="-1077119"/>
            <a:ext cx="4497387" cy="9848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2004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4" name="Google Shape;154;p7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7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7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5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Рисунок с подписью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0" name="Google Shape;160;p8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6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61" name="Google Shape;161;p8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8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8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1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Объект с подписью"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37084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Char char="•"/>
              <a:defRPr sz="2800"/>
            </a:lvl2pPr>
            <a:lvl3pPr marL="1371600" lvl="2" indent="-33528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67" name="Google Shape;167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6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68" name="Google Shape;168;p9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9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9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Только заголовок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"/>
          <p:cNvSpPr txBox="1">
            <a:spLocks noGrp="1"/>
          </p:cNvSpPr>
          <p:nvPr>
            <p:ph type="title"/>
          </p:nvPr>
        </p:nvSpPr>
        <p:spPr>
          <a:xfrm>
            <a:off x="292101" y="227012"/>
            <a:ext cx="99695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10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10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10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3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Сравнение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1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79" name="Google Shape;179;p11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80" name="Google Shape;180;p11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81" name="Google Shape;181;p11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82" name="Google Shape;182;p11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11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1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6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Заголовок раздела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13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12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95" name="Google Shape;195;p13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13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3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Титульный слайд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>
            <a:spLocks noGrp="1"/>
          </p:cNvSpPr>
          <p:nvPr>
            <p:ph type="ctrTitle"/>
          </p:nvPr>
        </p:nvSpPr>
        <p:spPr>
          <a:xfrm>
            <a:off x="914400" y="1370013"/>
            <a:ext cx="928793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"/>
          <p:cNvSpPr txBox="1">
            <a:spLocks noGrp="1"/>
          </p:cNvSpPr>
          <p:nvPr>
            <p:ph type="subTitle" idx="1"/>
          </p:nvPr>
        </p:nvSpPr>
        <p:spPr>
          <a:xfrm>
            <a:off x="2302934" y="3886200"/>
            <a:ext cx="7520517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•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0" name="Google Shape;70;p2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3"/>
          <p:cNvGrpSpPr/>
          <p:nvPr/>
        </p:nvGrpSpPr>
        <p:grpSpPr>
          <a:xfrm>
            <a:off x="1" y="-22225"/>
            <a:ext cx="12213167" cy="6892925"/>
            <a:chOff x="0" y="-14"/>
            <a:chExt cx="5770" cy="4342"/>
          </a:xfrm>
        </p:grpSpPr>
        <p:sp>
          <p:nvSpPr>
            <p:cNvPr id="75" name="Google Shape;75;p3"/>
            <p:cNvSpPr txBox="1"/>
            <p:nvPr/>
          </p:nvSpPr>
          <p:spPr>
            <a:xfrm>
              <a:off x="0" y="4186"/>
              <a:ext cx="5089" cy="142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3"/>
            <p:cNvSpPr txBox="1"/>
            <p:nvPr/>
          </p:nvSpPr>
          <p:spPr>
            <a:xfrm>
              <a:off x="0" y="0"/>
              <a:ext cx="5089" cy="126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3"/>
            <p:cNvSpPr txBox="1"/>
            <p:nvPr/>
          </p:nvSpPr>
          <p:spPr>
            <a:xfrm>
              <a:off x="5010" y="0"/>
              <a:ext cx="758" cy="4320"/>
            </a:xfrm>
            <a:prstGeom prst="rect">
              <a:avLst/>
            </a:prstGeom>
            <a:gradFill>
              <a:gsLst>
                <a:gs pos="0">
                  <a:srgbClr val="B49B6D"/>
                </a:gs>
                <a:gs pos="50000">
                  <a:schemeClr val="accent1"/>
                </a:gs>
                <a:gs pos="100000">
                  <a:srgbClr val="B49B6D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8" name="Google Shape;78;p3"/>
            <p:cNvGrpSpPr/>
            <p:nvPr/>
          </p:nvGrpSpPr>
          <p:grpSpPr>
            <a:xfrm>
              <a:off x="4944" y="0"/>
              <a:ext cx="816" cy="3975"/>
              <a:chOff x="4944" y="0"/>
              <a:chExt cx="816" cy="3975"/>
            </a:xfrm>
          </p:grpSpPr>
          <p:grpSp>
            <p:nvGrpSpPr>
              <p:cNvPr id="79" name="Google Shape;79;p3"/>
              <p:cNvGrpSpPr/>
              <p:nvPr/>
            </p:nvGrpSpPr>
            <p:grpSpPr>
              <a:xfrm>
                <a:off x="5280" y="0"/>
                <a:ext cx="480" cy="1431"/>
                <a:chOff x="5280" y="0"/>
                <a:chExt cx="480" cy="1431"/>
              </a:xfrm>
            </p:grpSpPr>
            <p:grpSp>
              <p:nvGrpSpPr>
                <p:cNvPr id="80" name="Google Shape;80;p3"/>
                <p:cNvGrpSpPr/>
                <p:nvPr/>
              </p:nvGrpSpPr>
              <p:grpSpPr>
                <a:xfrm rot="-5400000">
                  <a:off x="5484" y="-1"/>
                  <a:ext cx="174" cy="176"/>
                  <a:chOff x="1667" y="323"/>
                  <a:chExt cx="1690" cy="2560"/>
                </a:xfrm>
              </p:grpSpPr>
              <p:grpSp>
                <p:nvGrpSpPr>
                  <p:cNvPr id="81" name="Google Shape;81;p3"/>
                  <p:cNvGrpSpPr/>
                  <p:nvPr/>
                </p:nvGrpSpPr>
                <p:grpSpPr>
                  <a:xfrm>
                    <a:off x="1667" y="323"/>
                    <a:ext cx="1690" cy="2560"/>
                    <a:chOff x="1667" y="323"/>
                    <a:chExt cx="1690" cy="2560"/>
                  </a:xfrm>
                </p:grpSpPr>
                <p:sp>
                  <p:nvSpPr>
                    <p:cNvPr id="82" name="Google Shape;82;p3"/>
                    <p:cNvSpPr/>
                    <p:nvPr/>
                  </p:nvSpPr>
                  <p:spPr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31" h="2560" extrusionOk="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3" name="Google Shape;83;p3"/>
                    <p:cNvSpPr/>
                    <p:nvPr/>
                  </p:nvSpPr>
                  <p:spPr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65" h="2071" extrusionOk="0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84" name="Google Shape;84;p3"/>
                  <p:cNvSpPr/>
                  <p:nvPr/>
                </p:nvSpPr>
                <p:spPr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5" name="Google Shape;85;p3"/>
                  <p:cNvSpPr/>
                  <p:nvPr/>
                </p:nvSpPr>
                <p:spPr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6" h="521" extrusionOk="0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6" name="Google Shape;86;p3"/>
                  <p:cNvSpPr/>
                  <p:nvPr/>
                </p:nvSpPr>
                <p:spPr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" h="340" extrusionOk="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7" name="Google Shape;87;p3"/>
                  <p:cNvSpPr/>
                  <p:nvPr/>
                </p:nvSpPr>
                <p:spPr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" h="558" extrusionOk="0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8" name="Google Shape;88;p3"/>
                  <p:cNvSpPr/>
                  <p:nvPr/>
                </p:nvSpPr>
                <p:spPr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" h="253" extrusionOk="0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9" name="Google Shape;89;p3"/>
                  <p:cNvSpPr/>
                  <p:nvPr/>
                </p:nvSpPr>
                <p:spPr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8" h="386" extrusionOk="0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pic>
              <p:nvPicPr>
                <p:cNvPr id="90" name="Google Shape;90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1" name="Google Shape;91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2" name="Google Shape;92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3" name="Google Shape;93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4" name="Google Shape;94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5" name="Google Shape;95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6" name="Google Shape;96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7" name="Google Shape;97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98" name="Google Shape;98;p3"/>
              <p:cNvGrpSpPr/>
              <p:nvPr/>
            </p:nvGrpSpPr>
            <p:grpSpPr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99" name="Google Shape;99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0" name="Google Shape;100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1" name="Google Shape;101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2" name="Google Shape;102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3" name="Google Shape;103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4" name="Google Shape;104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5" name="Google Shape;105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6" name="Google Shape;106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7" name="Google Shape;107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8" name="Google Shape;108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9" name="Google Shape;109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0" name="Google Shape;110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1" name="Google Shape;111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2" name="Google Shape;112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3" name="Google Shape;113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4" name="Google Shape;114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5" name="Google Shape;115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6" name="Google Shape;116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7" name="Google Shape;117;p3"/>
                <p:cNvPicPr preferRelativeResize="0"/>
                <p:nvPr/>
              </p:nvPicPr>
              <p:blipFill rotWithShape="1">
                <a:blip r:embed="rId11">
                  <a:alphaModFix/>
                </a:blip>
                <a:srcRect/>
                <a:stretch/>
              </p:blipFill>
              <p:spPr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118" name="Google Shape;118;p3"/>
            <p:cNvSpPr/>
            <p:nvPr/>
          </p:nvSpPr>
          <p:spPr>
            <a:xfrm>
              <a:off x="5010" y="3092"/>
              <a:ext cx="750" cy="1222"/>
            </a:xfrm>
            <a:custGeom>
              <a:avLst/>
              <a:gdLst/>
              <a:ahLst/>
              <a:cxnLst/>
              <a:rect l="l" t="t" r="r" b="b"/>
              <a:pathLst>
                <a:path w="750" h="1222" extrusionOk="0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5001" y="3060"/>
              <a:ext cx="768" cy="1260"/>
            </a:xfrm>
            <a:custGeom>
              <a:avLst/>
              <a:gdLst/>
              <a:ahLst/>
              <a:cxnLst/>
              <a:rect l="l" t="t" r="r" b="b"/>
              <a:pathLst>
                <a:path w="768" h="1260" extrusionOk="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4994" y="1775"/>
              <a:ext cx="776" cy="2543"/>
            </a:xfrm>
            <a:custGeom>
              <a:avLst/>
              <a:gdLst/>
              <a:ahLst/>
              <a:cxnLst/>
              <a:rect l="l" t="t" r="r" b="b"/>
              <a:pathLst>
                <a:path w="776" h="2543" extrusionOk="0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>
              <a:gsLst>
                <a:gs pos="0">
                  <a:srgbClr val="38513A"/>
                </a:gs>
                <a:gs pos="50000">
                  <a:schemeClr val="accent2"/>
                </a:gs>
                <a:gs pos="100000">
                  <a:srgbClr val="38513A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3" descr="kimonopat1"/>
            <p:cNvSpPr/>
            <p:nvPr/>
          </p:nvSpPr>
          <p:spPr>
            <a:xfrm>
              <a:off x="5046" y="2229"/>
              <a:ext cx="617" cy="1376"/>
            </a:xfrm>
            <a:custGeom>
              <a:avLst/>
              <a:gdLst/>
              <a:ahLst/>
              <a:cxnLst/>
              <a:rect l="l" t="t" r="r" b="b"/>
              <a:pathLst>
                <a:path w="617" h="1376" extrusionOk="0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rotWithShape="1">
              <a:blip r:embed="rId12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3" descr="kimonopat1"/>
            <p:cNvSpPr/>
            <p:nvPr/>
          </p:nvSpPr>
          <p:spPr>
            <a:xfrm>
              <a:off x="5193" y="269"/>
              <a:ext cx="576" cy="3180"/>
            </a:xfrm>
            <a:custGeom>
              <a:avLst/>
              <a:gdLst/>
              <a:ahLst/>
              <a:cxnLst/>
              <a:rect l="l" t="t" r="r" b="b"/>
              <a:pathLst>
                <a:path w="576" h="3180" extrusionOk="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rotWithShape="1">
              <a:blip r:embed="rId12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5197" y="165"/>
              <a:ext cx="573" cy="1935"/>
            </a:xfrm>
            <a:custGeom>
              <a:avLst/>
              <a:gdLst/>
              <a:ahLst/>
              <a:cxnLst/>
              <a:rect l="l" t="t" r="r" b="b"/>
              <a:pathLst>
                <a:path w="573" h="1935" extrusionOk="0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5004" y="0"/>
              <a:ext cx="363" cy="2112"/>
            </a:xfrm>
            <a:custGeom>
              <a:avLst/>
              <a:gdLst/>
              <a:ahLst/>
              <a:cxnLst/>
              <a:rect l="l" t="t" r="r" b="b"/>
              <a:pathLst>
                <a:path w="363" h="2112" extrusionOk="0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5004" y="1"/>
              <a:ext cx="189" cy="2112"/>
            </a:xfrm>
            <a:custGeom>
              <a:avLst/>
              <a:gdLst/>
              <a:ahLst/>
              <a:cxnLst/>
              <a:rect l="l" t="t" r="r" b="b"/>
              <a:pathLst>
                <a:path w="363" h="2112" extrusionOk="0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3"/>
            <p:cNvSpPr txBox="1"/>
            <p:nvPr/>
          </p:nvSpPr>
          <p:spPr>
            <a:xfrm>
              <a:off x="4955" y="1"/>
              <a:ext cx="56" cy="4320"/>
            </a:xfrm>
            <a:prstGeom prst="rect">
              <a:avLst/>
            </a:prstGeom>
            <a:gradFill>
              <a:gsLst>
                <a:gs pos="0">
                  <a:srgbClr val="FAE3B7"/>
                </a:gs>
                <a:gs pos="17999">
                  <a:srgbClr val="A28949"/>
                </a:gs>
                <a:gs pos="30999">
                  <a:srgbClr val="835E17"/>
                </a:gs>
                <a:gs pos="33000">
                  <a:srgbClr val="BD922A"/>
                </a:gs>
                <a:gs pos="36999">
                  <a:srgbClr val="FBE4AE"/>
                </a:gs>
                <a:gs pos="78999">
                  <a:srgbClr val="BD922A"/>
                </a:gs>
                <a:gs pos="86999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5013" y="3924"/>
              <a:ext cx="734" cy="390"/>
            </a:xfrm>
            <a:custGeom>
              <a:avLst/>
              <a:gdLst/>
              <a:ahLst/>
              <a:cxnLst/>
              <a:rect l="l" t="t" r="r" b="b"/>
              <a:pathLst>
                <a:path w="692" h="378" extrusionOk="0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50000">
                  <a:schemeClr val="folHlink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 rot="5400000">
              <a:off x="2724" y="2089"/>
              <a:ext cx="4320" cy="142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9" name="Google Shape;129;p3"/>
            <p:cNvSpPr txBox="1"/>
            <p:nvPr/>
          </p:nvSpPr>
          <p:spPr>
            <a:xfrm rot="10800000">
              <a:off x="4789" y="-14"/>
              <a:ext cx="142" cy="43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0" name="Google Shape;130;p3"/>
          <p:cNvSpPr txBox="1">
            <a:spLocks noGrp="1"/>
          </p:cNvSpPr>
          <p:nvPr>
            <p:ph type="title"/>
          </p:nvPr>
        </p:nvSpPr>
        <p:spPr>
          <a:xfrm>
            <a:off x="292101" y="227012"/>
            <a:ext cx="99695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body" idx="1"/>
          </p:nvPr>
        </p:nvSpPr>
        <p:spPr>
          <a:xfrm>
            <a:off x="351368" y="1598613"/>
            <a:ext cx="9848849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7084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528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dt" idx="10"/>
          </p:nvPr>
        </p:nvSpPr>
        <p:spPr>
          <a:xfrm>
            <a:off x="402167" y="6242050"/>
            <a:ext cx="2377016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3" name="Google Shape;133;p3"/>
          <p:cNvSpPr txBox="1">
            <a:spLocks noGrp="1"/>
          </p:cNvSpPr>
          <p:nvPr>
            <p:ph type="ftr" idx="11"/>
          </p:nvPr>
        </p:nvSpPr>
        <p:spPr>
          <a:xfrm>
            <a:off x="3009901" y="6248400"/>
            <a:ext cx="460798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3"/>
          <p:cNvSpPr txBox="1">
            <a:spLocks noGrp="1"/>
          </p:cNvSpPr>
          <p:nvPr>
            <p:ph type="sldNum" idx="12"/>
          </p:nvPr>
        </p:nvSpPr>
        <p:spPr>
          <a:xfrm>
            <a:off x="7823201" y="6248400"/>
            <a:ext cx="2341033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87261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0" r:id="rId8"/>
    <p:sldLayoutId id="214748367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f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fif"/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14.jf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fif"/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ave 5">
            <a:extLst>
              <a:ext uri="{FF2B5EF4-FFF2-40B4-BE49-F238E27FC236}">
                <a16:creationId xmlns:a16="http://schemas.microsoft.com/office/drawing/2014/main" id="{D4922F17-6930-41D4-A289-B10DA5BDCD00}"/>
              </a:ext>
            </a:extLst>
          </p:cNvPr>
          <p:cNvSpPr/>
          <p:nvPr/>
        </p:nvSpPr>
        <p:spPr>
          <a:xfrm>
            <a:off x="1369258" y="497840"/>
            <a:ext cx="4025702" cy="1341768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Как вы думаете о чем, мы сегодня, будем читать?</a:t>
            </a:r>
            <a:endParaRPr lang="en-AU" sz="2000" b="1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D4C82A-5C4E-4F9A-A0B0-664CC7AB52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080" y="3217335"/>
            <a:ext cx="5023307" cy="29761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DE4569-7D22-41DF-B8A8-9B336B563D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767" y="650047"/>
            <a:ext cx="3173273" cy="2205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2583E04-92B4-4F68-B29F-94A28BF30F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154" y="2002612"/>
            <a:ext cx="3139099" cy="4190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108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A682E-D8D5-4DDA-853C-D2A33DC30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1343770"/>
            <a:ext cx="8700825" cy="5382150"/>
          </a:xfrm>
        </p:spPr>
        <p:txBody>
          <a:bodyPr/>
          <a:lstStyle/>
          <a:p>
            <a:pPr marL="50800" marR="0" lvl="0" algn="l" defTabSz="914400" rtl="0" eaLnBrk="1" fontAlgn="auto" latinLnBrk="0" hangingPunct="1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F1311"/>
              </a:buClr>
              <a:buSzPts val="2800"/>
              <a:tabLst/>
              <a:defRPr/>
            </a:pPr>
            <a:r>
              <a:rPr lang="ru-RU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Задание на дом:</a:t>
            </a:r>
            <a:br>
              <a:rPr lang="ru-RU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</a:br>
            <a:r>
              <a:rPr lang="ru-RU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Прочитать рассказ </a:t>
            </a:r>
            <a:r>
              <a:rPr 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“C</a:t>
            </a:r>
            <a:r>
              <a:rPr lang="ru-RU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иничкин Календарь</a:t>
            </a:r>
            <a:r>
              <a:rPr 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на стр.29-31</a:t>
            </a:r>
            <a:br>
              <a:rPr 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</a:br>
            <a:r>
              <a:rPr lang="ru-RU" sz="2400" dirty="0"/>
              <a:t>И посмотрите мультфильм.</a:t>
            </a:r>
            <a:br>
              <a:rPr lang="ru-RU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</a:br>
            <a:r>
              <a:rPr lang="ru-RU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</a:t>
            </a:r>
            <a:r>
              <a:rPr lang="ru-RU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ru-RU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Приготовь свои слова для игры </a:t>
            </a:r>
            <a:r>
              <a:rPr kumimoji="0" lang="en-AU" sz="2400" b="1" i="0" u="none" strike="noStrike" kern="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/>
                <a:cs typeface="Arial"/>
                <a:sym typeface="Arial"/>
              </a:rPr>
              <a:t>“</a:t>
            </a:r>
            <a:r>
              <a:rPr lang="ru-RU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Вспомни или угадай</a:t>
            </a:r>
            <a:r>
              <a:rPr kumimoji="0" lang="en-AU" sz="2400" b="1" i="0" u="none" strike="noStrike" kern="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/>
                <a:cs typeface="Arial"/>
                <a:sym typeface="Arial"/>
              </a:rPr>
              <a:t>”</a:t>
            </a:r>
            <a:br>
              <a:rPr kumimoji="0" lang="ru-RU" sz="2400" b="1" i="0" u="none" strike="noStrike" kern="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/>
                <a:cs typeface="Arial"/>
                <a:sym typeface="Arial"/>
              </a:rPr>
            </a:br>
            <a:r>
              <a:rPr lang="ru-RU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(новые или интересные для тебя слова</a:t>
            </a:r>
            <a:r>
              <a:rPr kumimoji="0" lang="ru-RU" sz="2400" b="1" i="0" u="none" strike="noStrike" kern="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/>
                <a:cs typeface="Arial"/>
                <a:sym typeface="Arial"/>
              </a:rPr>
              <a:t> выпиши на карточки и принеси их в класс для игры) </a:t>
            </a:r>
            <a:br>
              <a:rPr kumimoji="0" lang="en-AU" sz="1600" b="1" i="0" u="none" strike="noStrike" kern="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ru-RU" sz="2400" b="1" i="0" u="none" strike="noStrike" kern="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3. </a:t>
            </a:r>
            <a:r>
              <a:rPr lang="ru-RU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Попробуй выучить скороговорку:  </a:t>
            </a:r>
            <a:r>
              <a:rPr 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2C152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Скворцы и синицы – веселые птицы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2C152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”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2C152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</a:t>
            </a:r>
            <a:b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F7D47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</a:br>
            <a:br>
              <a:rPr kumimoji="0" lang="ru-RU" sz="4000" b="0" i="0" u="none" strike="noStrike" kern="0" cap="none" spc="0" normalizeH="0" baseline="0" noProof="0" dirty="0">
                <a:ln>
                  <a:noFill/>
                </a:ln>
                <a:solidFill>
                  <a:srgbClr val="F7D47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endParaRPr lang="en-AU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1026" name="Picture 2" descr="Картинки &quot;Ты молодец!&quot; (40 фото) • Развлекательные картинки">
            <a:extLst>
              <a:ext uri="{FF2B5EF4-FFF2-40B4-BE49-F238E27FC236}">
                <a16:creationId xmlns:a16="http://schemas.microsoft.com/office/drawing/2014/main" id="{847FB9EA-5576-4539-B844-52D6342B8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315" y="132080"/>
            <a:ext cx="2259220" cy="1692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5124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B9F7969-9664-4C9A-BAD3-03B72F4586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21" y="1113182"/>
            <a:ext cx="3272520" cy="3817474"/>
          </a:xfrm>
          <a:prstGeom prst="rect">
            <a:avLst/>
          </a:prstGeom>
        </p:spPr>
      </p:pic>
      <p:pic>
        <p:nvPicPr>
          <p:cNvPr id="1026" name="Picture 2" descr="Синичкин календарь. Апрель. Виталий Бианки">
            <a:extLst>
              <a:ext uri="{FF2B5EF4-FFF2-40B4-BE49-F238E27FC236}">
                <a16:creationId xmlns:a16="http://schemas.microsoft.com/office/drawing/2014/main" id="{C6F574F1-D6A3-4688-A77B-22757D938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078" y="407297"/>
            <a:ext cx="3600450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536FC7E-E0F7-4D9B-9F7E-5190F8FDFB0E}"/>
              </a:ext>
            </a:extLst>
          </p:cNvPr>
          <p:cNvSpPr txBox="1"/>
          <p:nvPr/>
        </p:nvSpPr>
        <p:spPr>
          <a:xfrm>
            <a:off x="5226078" y="4397071"/>
            <a:ext cx="38225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Рассказ птички синички по имени  </a:t>
            </a:r>
            <a:r>
              <a:rPr lang="ru-RU" dirty="0" err="1"/>
              <a:t>Зинька</a:t>
            </a:r>
            <a:r>
              <a:rPr lang="ru-RU" dirty="0"/>
              <a:t> о </a:t>
            </a:r>
            <a:r>
              <a:rPr lang="en-US" dirty="0" err="1"/>
              <a:t>ee</a:t>
            </a:r>
            <a:r>
              <a:rPr lang="ru-RU" dirty="0"/>
              <a:t> приключениях в разные времена года.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67374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01A87-A9E4-4B4E-AD27-59CD51352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3347499"/>
            <a:ext cx="9334832" cy="1319917"/>
          </a:xfrm>
        </p:spPr>
        <p:txBody>
          <a:bodyPr/>
          <a:lstStyle/>
          <a:p>
            <a:r>
              <a:rPr lang="ru-RU" sz="2800" dirty="0"/>
              <a:t>Давайте вспомним признаки разных сезонов в России. </a:t>
            </a:r>
            <a:br>
              <a:rPr lang="ru-RU" sz="2800" dirty="0"/>
            </a:br>
            <a:r>
              <a:rPr lang="ru-RU" sz="2800" dirty="0"/>
              <a:t>               Зима       Весна      Лето      Осень </a:t>
            </a:r>
            <a:endParaRPr lang="en-AU" sz="2800" dirty="0"/>
          </a:p>
        </p:txBody>
      </p:sp>
      <p:pic>
        <p:nvPicPr>
          <p:cNvPr id="2050" name="Picture 2" descr="Времена года. Познавательное развитие. Признаки времен года. Детский плакат  (двухсторонний) Карапуз. Дидактический материал для детей от 4 до 8 лет -  купить в интернет-магазине">
            <a:extLst>
              <a:ext uri="{FF2B5EF4-FFF2-40B4-BE49-F238E27FC236}">
                <a16:creationId xmlns:a16="http://schemas.microsoft.com/office/drawing/2014/main" id="{5680B63A-4A76-48BC-8FAC-D115A4208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975" y="302814"/>
            <a:ext cx="47625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DA7070-4E18-4D3F-9C3B-4527A7669329}"/>
              </a:ext>
            </a:extLst>
          </p:cNvPr>
          <p:cNvSpPr txBox="1"/>
          <p:nvPr/>
        </p:nvSpPr>
        <p:spPr>
          <a:xfrm>
            <a:off x="413468" y="4587902"/>
            <a:ext cx="9072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1. Когда бывает </a:t>
            </a:r>
            <a:r>
              <a:rPr lang="ru-RU" b="1" dirty="0"/>
              <a:t>холодно</a:t>
            </a:r>
            <a:r>
              <a:rPr lang="ru-RU" dirty="0"/>
              <a:t>?  2. Когда бывает </a:t>
            </a:r>
            <a:r>
              <a:rPr lang="ru-RU" b="1" dirty="0"/>
              <a:t>прохладно</a:t>
            </a:r>
            <a:r>
              <a:rPr lang="ru-RU" dirty="0"/>
              <a:t>? 3.Когда много </a:t>
            </a:r>
            <a:r>
              <a:rPr lang="ru-RU" b="1" dirty="0"/>
              <a:t>дождей</a:t>
            </a:r>
            <a:r>
              <a:rPr lang="ru-RU" dirty="0"/>
              <a:t>?    </a:t>
            </a:r>
          </a:p>
          <a:p>
            <a:r>
              <a:rPr lang="ru-RU" dirty="0"/>
              <a:t>4. Когда бывает </a:t>
            </a:r>
            <a:r>
              <a:rPr lang="ru-RU" b="1" dirty="0"/>
              <a:t>жарко</a:t>
            </a:r>
            <a:r>
              <a:rPr lang="ru-RU" dirty="0"/>
              <a:t>?      5. Когда выпадает </a:t>
            </a:r>
            <a:r>
              <a:rPr lang="ru-RU" b="1" dirty="0"/>
              <a:t>снег</a:t>
            </a:r>
            <a:r>
              <a:rPr lang="ru-RU" dirty="0"/>
              <a:t>?    6. Когда </a:t>
            </a:r>
            <a:r>
              <a:rPr lang="ru-RU" b="1" dirty="0"/>
              <a:t>тает</a:t>
            </a:r>
            <a:r>
              <a:rPr lang="ru-RU" dirty="0"/>
              <a:t> снег?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1004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03389608-B423-4A65-8FF1-C971DFFB34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69455" y="397593"/>
            <a:ext cx="7002389" cy="37856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Полетела Зинька на реку.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accent5">
                  <a:lumMod val="2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Летит над </a:t>
            </a:r>
            <a:r>
              <a:rPr kumimoji="0" lang="en-US" altLang="en-US" sz="2000" b="0" i="1" u="sng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полем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, летит над </a:t>
            </a:r>
            <a:r>
              <a:rPr kumimoji="0" lang="en-US" altLang="en-US" sz="2000" b="0" i="1" u="sng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лугом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, слышит: всюду </a:t>
            </a:r>
            <a:r>
              <a:rPr kumimoji="0" lang="en-US" altLang="en-US" sz="2000" b="0" i="0" u="sng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ручьи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поют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.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  <a:lumOff val="50000"/>
                  </a:schemeClr>
                </a:solidFill>
                <a:effectLst/>
                <a:latin typeface="Montserrat"/>
              </a:rPr>
              <a:t>Поют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 ручьи,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  <a:lumOff val="50000"/>
                  </a:schemeClr>
                </a:solidFill>
                <a:effectLst/>
                <a:latin typeface="Montserrat"/>
              </a:rPr>
              <a:t>бегут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 ручьи, —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Montserrat"/>
              </a:rPr>
              <a:t>все к реке собираются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accent5">
                  <a:lumMod val="2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Прилетела на реку, а река страшная: лед на ней посинел, у берегов вода выступает.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accent5">
                  <a:lumMod val="25000"/>
                </a:schemeClr>
              </a:solidFill>
              <a:effectLst/>
              <a:latin typeface="Montserra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Видит Зинька: что ни день, то больше ручьев бежит к реке.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accent5">
                  <a:lumMod val="2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Проберется ручей </a:t>
            </a:r>
            <a:r>
              <a:rPr kumimoji="0" lang="en-US" altLang="en-US" sz="2000" b="1" i="1" u="sng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по овражку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незаметно под снегом и с берега —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  <a:lumOff val="50000"/>
                  </a:schemeClr>
                </a:solidFill>
                <a:effectLst/>
                <a:latin typeface="Montserrat"/>
              </a:rPr>
              <a:t>прыг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 в реку! И скоро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Montserrat"/>
              </a:rPr>
              <a:t>многое множество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/>
              </a:rPr>
              <a:t>ручьев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,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/>
              </a:rPr>
              <a:t>ручейков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 и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/>
              </a:rPr>
              <a:t>ручьишек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25000"/>
                  </a:schemeClr>
                </a:solidFill>
                <a:effectLst/>
                <a:latin typeface="Montserrat"/>
              </a:rPr>
              <a:t> набилось в реку — под лед попрятались.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accent5">
                  <a:lumMod val="25000"/>
                </a:schemeClr>
              </a:solidFill>
              <a:effectLst/>
            </a:endParaRPr>
          </a:p>
        </p:txBody>
      </p:sp>
      <p:pic>
        <p:nvPicPr>
          <p:cNvPr id="5" name="Picture 2" descr="Синичкин календарь. Апрель. Виталий Бианки">
            <a:extLst>
              <a:ext uri="{FF2B5EF4-FFF2-40B4-BE49-F238E27FC236}">
                <a16:creationId xmlns:a16="http://schemas.microsoft.com/office/drawing/2014/main" id="{C19B6A93-B033-4D95-B6A0-1BDB85420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163" y="413412"/>
            <a:ext cx="706443" cy="67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Обои лес, снег, деревья, река, ручей, камни, поток картинки на рабочий  стол, раздел природа - скачать">
            <a:extLst>
              <a:ext uri="{FF2B5EF4-FFF2-40B4-BE49-F238E27FC236}">
                <a16:creationId xmlns:a16="http://schemas.microsoft.com/office/drawing/2014/main" id="{21E72428-E272-4DA3-932E-C81278050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8099" y="748879"/>
            <a:ext cx="269557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D3F5C5-9D20-495B-B480-7B8FA3EAD667}"/>
              </a:ext>
            </a:extLst>
          </p:cNvPr>
          <p:cNvSpPr txBox="1"/>
          <p:nvPr/>
        </p:nvSpPr>
        <p:spPr>
          <a:xfrm>
            <a:off x="369456" y="4479217"/>
            <a:ext cx="9088580" cy="175432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Прочитайте описание ручейков. </a:t>
            </a:r>
          </a:p>
          <a:p>
            <a:r>
              <a:rPr lang="ru-RU" dirty="0"/>
              <a:t>Какие </a:t>
            </a:r>
            <a:r>
              <a:rPr lang="ru-RU" b="1" dirty="0"/>
              <a:t>глаголы</a:t>
            </a:r>
            <a:r>
              <a:rPr lang="ru-RU" dirty="0"/>
              <a:t> использует автор, чтобы описать словами, что ручейки </a:t>
            </a:r>
            <a:r>
              <a:rPr lang="ru-RU" i="1" u="sng" dirty="0"/>
              <a:t>текут быстро.  </a:t>
            </a:r>
          </a:p>
          <a:p>
            <a:r>
              <a:rPr lang="ru-RU" b="1" dirty="0">
                <a:solidFill>
                  <a:srgbClr val="7030A0"/>
                </a:solidFill>
              </a:rPr>
              <a:t>Как автор называет ручьи? </a:t>
            </a:r>
          </a:p>
          <a:p>
            <a:r>
              <a:rPr lang="ru-RU" dirty="0"/>
              <a:t>Почему он так их называет? </a:t>
            </a:r>
          </a:p>
          <a:p>
            <a:r>
              <a:rPr lang="ru-RU" b="1" dirty="0">
                <a:solidFill>
                  <a:srgbClr val="7030A0"/>
                </a:solidFill>
              </a:rPr>
              <a:t>Какие слова помогают нам понять, что ручейков много? </a:t>
            </a:r>
            <a:endParaRPr lang="en-AU" b="1" dirty="0">
              <a:solidFill>
                <a:srgbClr val="7030A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F53107-896D-4210-B290-2842F04C0F07}"/>
              </a:ext>
            </a:extLst>
          </p:cNvPr>
          <p:cNvSpPr txBox="1"/>
          <p:nvPr/>
        </p:nvSpPr>
        <p:spPr>
          <a:xfrm>
            <a:off x="7863840" y="2870421"/>
            <a:ext cx="1940118" cy="147732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ru-RU" b="1" dirty="0"/>
              <a:t>Прямое и переносное </a:t>
            </a:r>
            <a:r>
              <a:rPr lang="ru-RU" dirty="0"/>
              <a:t>значение слов в литературных произведениях.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7112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Синичкин календарь. Апрель. Виталий Бианки">
            <a:extLst>
              <a:ext uri="{FF2B5EF4-FFF2-40B4-BE49-F238E27FC236}">
                <a16:creationId xmlns:a16="http://schemas.microsoft.com/office/drawing/2014/main" id="{126FFCDE-824F-478F-861A-4A2B15B76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386" y="797358"/>
            <a:ext cx="3238500" cy="416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5">
            <a:extLst>
              <a:ext uri="{FF2B5EF4-FFF2-40B4-BE49-F238E27FC236}">
                <a16:creationId xmlns:a16="http://schemas.microsoft.com/office/drawing/2014/main" id="{2BB2BD1D-3692-4061-A628-428051704BF4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701963" y="1335810"/>
            <a:ext cx="5320145" cy="317009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Montserrat"/>
              </a:rPr>
              <a:t>Тут прилетела тоненькая черно-белая птичка, бегает по берегу, длинным хвостиком покачивает, пищит: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Montserrat"/>
              </a:rPr>
              <a:t>— Пи-лик! Пи-лик!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Montserrat"/>
              </a:rPr>
              <a:t>— Ты что пищишь! — спрашивает Зинька. — Что хвостиком размахиваешь?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solidFill>
                  <a:srgbClr val="111111"/>
                </a:solidFill>
                <a:latin typeface="Montserrat"/>
              </a:rPr>
              <a:t>……………………………………………………………………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en-US" sz="2000" b="1" dirty="0">
                <a:solidFill>
                  <a:schemeClr val="accent2">
                    <a:lumMod val="75000"/>
                  </a:schemeClr>
                </a:solidFill>
                <a:latin typeface="Montserrat"/>
              </a:rPr>
              <a:t>Прочитайте разговор двух птичек и расскажете о чем они говорили?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F5310E-8E12-4E29-8361-82B0C6E36AC2}"/>
              </a:ext>
            </a:extLst>
          </p:cNvPr>
          <p:cNvSpPr txBox="1"/>
          <p:nvPr/>
        </p:nvSpPr>
        <p:spPr>
          <a:xfrm>
            <a:off x="831273" y="5698836"/>
            <a:ext cx="4239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Дети читают до слов  - Река пошла.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69932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61AB9-7B40-4EA6-8160-1191EEC40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/>
              <a:t>      ледоход</a:t>
            </a:r>
            <a:endParaRPr lang="en-AU" sz="4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ABA54B-9C68-4D9A-B0B9-8FC90EB39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489" y="647416"/>
            <a:ext cx="4109408" cy="22158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87C1B6-470E-45F9-B1F4-55FAA2090E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453" y="3906316"/>
            <a:ext cx="3616363" cy="23978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E579F81-239F-43BD-BD3D-C2F20209AC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127" y="3311941"/>
            <a:ext cx="3460289" cy="23026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1149CA-5CB7-4EAB-B432-E4AFE4CDA1C1}"/>
              </a:ext>
            </a:extLst>
          </p:cNvPr>
          <p:cNvSpPr txBox="1"/>
          <p:nvPr/>
        </p:nvSpPr>
        <p:spPr>
          <a:xfrm>
            <a:off x="711200" y="1607127"/>
            <a:ext cx="4876800" cy="1200329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111111"/>
                </a:solidFill>
                <a:effectLst/>
                <a:latin typeface="Montserrat"/>
              </a:rPr>
              <a:t>Река </a:t>
            </a:r>
            <a:r>
              <a:rPr lang="ru-RU" b="1" i="0" dirty="0">
                <a:solidFill>
                  <a:schemeClr val="accent2">
                    <a:lumMod val="75000"/>
                  </a:schemeClr>
                </a:solidFill>
                <a:effectLst/>
                <a:latin typeface="Montserrat"/>
              </a:rPr>
              <a:t>пошла</a:t>
            </a:r>
            <a:r>
              <a:rPr lang="ru-RU" b="0" i="0" dirty="0">
                <a:solidFill>
                  <a:srgbClr val="111111"/>
                </a:solidFill>
                <a:effectLst/>
                <a:latin typeface="Montserrat"/>
              </a:rPr>
              <a:t>. </a:t>
            </a:r>
            <a:r>
              <a:rPr lang="ru-RU" b="1" i="0" dirty="0">
                <a:solidFill>
                  <a:schemeClr val="accent2">
                    <a:lumMod val="75000"/>
                  </a:schemeClr>
                </a:solidFill>
                <a:effectLst/>
                <a:latin typeface="Montserrat"/>
              </a:rPr>
              <a:t>Пошла</a:t>
            </a:r>
            <a:r>
              <a:rPr lang="ru-RU" b="0" i="0" dirty="0">
                <a:solidFill>
                  <a:srgbClr val="111111"/>
                </a:solidFill>
                <a:effectLst/>
                <a:latin typeface="Montserrat"/>
              </a:rPr>
              <a:t> и </a:t>
            </a:r>
            <a:r>
              <a:rPr lang="ru-RU" b="1" i="0" dirty="0">
                <a:solidFill>
                  <a:schemeClr val="accent2">
                    <a:lumMod val="75000"/>
                  </a:schemeClr>
                </a:solidFill>
                <a:effectLst/>
                <a:latin typeface="Montserrat"/>
              </a:rPr>
              <a:t>пошла</a:t>
            </a:r>
            <a:r>
              <a:rPr lang="ru-RU" b="0" i="0" dirty="0">
                <a:solidFill>
                  <a:srgbClr val="111111"/>
                </a:solidFill>
                <a:effectLst/>
                <a:latin typeface="Montserrat"/>
              </a:rPr>
              <a:t>, — и уж никому ее </a:t>
            </a:r>
            <a:r>
              <a:rPr lang="ru-RU" b="1" i="0" dirty="0">
                <a:solidFill>
                  <a:schemeClr val="accent2">
                    <a:lumMod val="75000"/>
                  </a:schemeClr>
                </a:solidFill>
                <a:effectLst/>
                <a:latin typeface="Montserrat"/>
              </a:rPr>
              <a:t>не остановить</a:t>
            </a:r>
            <a:r>
              <a:rPr lang="ru-RU" b="0" i="0" dirty="0">
                <a:solidFill>
                  <a:srgbClr val="111111"/>
                </a:solidFill>
                <a:effectLst/>
                <a:latin typeface="Montserrat"/>
              </a:rPr>
              <a:t>. Закачались на ней льдины, поплыли, бегут, друг друга кружат, а тех, что сбоку, на берег выталкивают.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CFA2AD-C351-41A9-B326-613271999B4E}"/>
              </a:ext>
            </a:extLst>
          </p:cNvPr>
          <p:cNvSpPr txBox="1"/>
          <p:nvPr/>
        </p:nvSpPr>
        <p:spPr>
          <a:xfrm>
            <a:off x="406400" y="5902036"/>
            <a:ext cx="4507345" cy="64633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ru-RU" b="1" dirty="0"/>
              <a:t>Переносное</a:t>
            </a:r>
            <a:r>
              <a:rPr lang="ru-RU" dirty="0"/>
              <a:t> употребление слов:</a:t>
            </a:r>
          </a:p>
          <a:p>
            <a:r>
              <a:rPr lang="ru-RU" dirty="0"/>
              <a:t>Ручей </a:t>
            </a:r>
            <a:r>
              <a:rPr lang="ru-RU" b="1" dirty="0"/>
              <a:t>бежит</a:t>
            </a:r>
            <a:r>
              <a:rPr lang="ru-RU" dirty="0"/>
              <a:t>         река </a:t>
            </a:r>
            <a:r>
              <a:rPr lang="ru-RU" b="1" dirty="0"/>
              <a:t>пошла 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3320216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0EA8B-4D82-4601-9E3F-72AFC8375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1" y="227012"/>
            <a:ext cx="5896263" cy="5462588"/>
          </a:xfrm>
        </p:spPr>
        <p:txBody>
          <a:bodyPr/>
          <a:lstStyle/>
          <a:p>
            <a:r>
              <a:rPr lang="ru-RU" dirty="0"/>
              <a:t>Дочитайте рассказ дома.  </a:t>
            </a:r>
            <a:br>
              <a:rPr lang="ru-RU" dirty="0"/>
            </a:br>
            <a:r>
              <a:rPr lang="ru-RU" dirty="0"/>
              <a:t>И посмотрите мультфильм. </a:t>
            </a:r>
            <a:endParaRPr lang="en-AU" dirty="0"/>
          </a:p>
        </p:txBody>
      </p:sp>
      <p:pic>
        <p:nvPicPr>
          <p:cNvPr id="5122" name="Picture 2" descr="Синичкин календарь. Апрель. Виталий Бианки">
            <a:extLst>
              <a:ext uri="{FF2B5EF4-FFF2-40B4-BE49-F238E27FC236}">
                <a16:creationId xmlns:a16="http://schemas.microsoft.com/office/drawing/2014/main" id="{622BFC49-EAE5-4758-ABA1-C9A83AB59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50" y="1578986"/>
            <a:ext cx="323850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683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431D9-891F-48EF-85E7-C009D73AA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006764"/>
            <a:ext cx="9875520" cy="5597236"/>
          </a:xfrm>
        </p:spPr>
        <p:txBody>
          <a:bodyPr/>
          <a:lstStyle/>
          <a:p>
            <a:pPr algn="l"/>
            <a:r>
              <a:rPr lang="ru-RU" sz="2800" b="1" dirty="0">
                <a:solidFill>
                  <a:srgbClr val="00B0F0"/>
                </a:solidFill>
              </a:rPr>
              <a:t>Пословицы и поговорки:</a:t>
            </a:r>
            <a:br>
              <a:rPr lang="ru-RU" sz="2800" b="1" dirty="0">
                <a:solidFill>
                  <a:srgbClr val="00B0F0"/>
                </a:solidFill>
              </a:rPr>
            </a:br>
            <a:r>
              <a:rPr lang="ru-RU" sz="2800" b="1" dirty="0">
                <a:solidFill>
                  <a:srgbClr val="00B0F0"/>
                </a:solidFill>
              </a:rPr>
              <a:t>Почему люди так говорят?</a:t>
            </a:r>
            <a:br>
              <a:rPr lang="ru-RU" sz="2800" b="1" dirty="0">
                <a:solidFill>
                  <a:srgbClr val="00B0F0"/>
                </a:solidFill>
              </a:rPr>
            </a:br>
            <a:r>
              <a:rPr lang="ru-RU" b="1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Весна красна цветами, а осень пирогами.</a:t>
            </a:r>
            <a:br>
              <a:rPr lang="ru-RU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Весною сверху печет, а снизу морозит.</a:t>
            </a:r>
            <a:br>
              <a:rPr lang="ru-RU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b="1" i="0" dirty="0">
                <a:solidFill>
                  <a:srgbClr val="413F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Кто спит весною - плачет зимою.</a:t>
            </a:r>
            <a:br>
              <a:rPr lang="ru-RU" b="1" i="0" dirty="0">
                <a:solidFill>
                  <a:srgbClr val="413F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i="0" dirty="0">
                <a:solidFill>
                  <a:srgbClr val="413F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0" dirty="0">
                <a:solidFill>
                  <a:srgbClr val="413F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Апрель всех напоит! </a:t>
            </a:r>
            <a:br>
              <a:rPr lang="ru-RU" dirty="0"/>
            </a:b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133F03-A973-4AC5-A01F-2D792BB35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840" y="1257947"/>
            <a:ext cx="2346960" cy="13142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009A8EF-2FB4-4565-8A75-87E279A2F0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137" y="4889005"/>
            <a:ext cx="2229663" cy="159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565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C83A-42DB-4755-89E8-5C646323D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1" y="227012"/>
            <a:ext cx="9837419" cy="6346508"/>
          </a:xfrm>
        </p:spPr>
        <p:txBody>
          <a:bodyPr/>
          <a:lstStyle/>
          <a:p>
            <a:r>
              <a:rPr lang="ru-RU" dirty="0"/>
              <a:t>Скороговорка:</a:t>
            </a:r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2C1525"/>
                </a:solidFill>
                <a:effectLst/>
                <a:latin typeface="PT Sans"/>
              </a:rPr>
              <a:t>Скворцы и синицы – веселые птицы.</a:t>
            </a:r>
            <a:br>
              <a:rPr lang="ru-RU" dirty="0"/>
            </a:br>
            <a:br>
              <a:rPr lang="ru-R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10655339"/>
      </p:ext>
    </p:extLst>
  </p:cSld>
  <p:clrMapOvr>
    <a:masterClrMapping/>
  </p:clrMapOvr>
</p:sld>
</file>

<file path=ppt/theme/theme1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467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Montserrat</vt:lpstr>
      <vt:lpstr>PT Sans</vt:lpstr>
      <vt:lpstr>Кимоно</vt:lpstr>
      <vt:lpstr>PowerPoint Presentation</vt:lpstr>
      <vt:lpstr>PowerPoint Presentation</vt:lpstr>
      <vt:lpstr>Давайте вспомним признаки разных сезонов в России.                 Зима       Весна      Лето      Осень </vt:lpstr>
      <vt:lpstr>PowerPoint Presentation</vt:lpstr>
      <vt:lpstr>PowerPoint Presentation</vt:lpstr>
      <vt:lpstr>      ледоход</vt:lpstr>
      <vt:lpstr>Дочитайте рассказ дома.   И посмотрите мультфильм. </vt:lpstr>
      <vt:lpstr>Пословицы и поговорки: Почему люди так говорят? - Весна красна цветами, а осень пирогами.  - Весною сверху печет, а снизу морозит.  - Кто спит весною - плачет зимою.  - Апрель всех напоит!  </vt:lpstr>
      <vt:lpstr>Скороговорка:  Скворцы и синицы – веселые птицы.  </vt:lpstr>
      <vt:lpstr>Задание на дом: 1. Прочитать рассказ “Cиничкин Календарь” на стр.29-31 И посмотрите мультфильм. 2. Приготовь свои слова для игры “Вспомни или угадай”  (новые или интересные для тебя слова выпиши на карточки и принеси их в класс для игры)  3. Попробуй выучить скороговорку:  “Скворцы и синицы – веселые птицы”.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Работаем дома: Вспоминаем и записываем в тетрадь веселый случай произошедший с вашим любимым домашним животным. Если нет дома животного/ых придумайте  сами историю и запишите  в тетрадь . За основу можно взять рассказ “Бобик в гостях у Барбоса” со страницы 19, учебника Литературное чтение.  </dc:title>
  <dc:creator>INNA SEROVA</dc:creator>
  <cp:lastModifiedBy>Marina Makarova</cp:lastModifiedBy>
  <cp:revision>61</cp:revision>
  <dcterms:created xsi:type="dcterms:W3CDTF">2021-02-24T10:19:34Z</dcterms:created>
  <dcterms:modified xsi:type="dcterms:W3CDTF">2021-03-24T23:44:41Z</dcterms:modified>
</cp:coreProperties>
</file>